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bmp" ContentType="image/bmp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5" r:id="rId2"/>
    <p:sldId id="305" r:id="rId3"/>
    <p:sldId id="306" r:id="rId4"/>
    <p:sldId id="307" r:id="rId5"/>
    <p:sldId id="308" r:id="rId6"/>
    <p:sldId id="309" r:id="rId7"/>
    <p:sldId id="296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20" r:id="rId18"/>
    <p:sldId id="321" r:id="rId19"/>
    <p:sldId id="322" r:id="rId20"/>
    <p:sldId id="323" r:id="rId21"/>
    <p:sldId id="324" r:id="rId22"/>
    <p:sldId id="325" r:id="rId23"/>
    <p:sldId id="319" r:id="rId24"/>
    <p:sldId id="298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172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8F548-364F-4CFD-8A23-20D06DD8E43E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5B4A2-00E5-4D70-81B0-F98F42D364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02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78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93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82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35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10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6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13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7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31C55-4674-4299-AEE9-313B95094B2A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4A9B3-E804-430D-8F32-DB604CD51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52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hyperlink" Target="https://baike.baidu.com/item/%E7%93%A6%E8%8C%A8%E7%93%A6%E5%A4%AB%C2%B7%E8%B0%A2%E5%B0%94%E5%AE%BE%E6%96%AF%E5%9F%B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6.wav"/><Relationship Id="rId7" Type="http://schemas.openxmlformats.org/officeDocument/2006/relationships/image" Target="../media/image10.jpg"/><Relationship Id="rId2" Type="http://schemas.microsoft.com/office/2007/relationships/media" Target="../media/media16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aike.baidu.com/item/%E5%88%86%E5%BD%A2%E8%89%BA%E6%9C%AF/20478" TargetMode="Externa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hyperlink" Target="https://baike.baidu.com/item/%E5%88%86%E5%BD%A2%E5%87%A0%E4%BD%95%E5%AD%A6/1296976" TargetMode="External"/><Relationship Id="rId5" Type="http://schemas.openxmlformats.org/officeDocument/2006/relationships/hyperlink" Target="https://baike.baidu.com/item/%E6%9C%AC%E5%8D%8E%C2%B7%E6%9B%BC%E5%BE%B7%E5%8D%9A/5509716" TargetMode="External"/><Relationship Id="rId4" Type="http://schemas.openxmlformats.org/officeDocument/2006/relationships/hyperlink" Target="https://baike.baidu.com/item/%E5%88%86%E5%BD%A2/85449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8.wav"/><Relationship Id="rId7" Type="http://schemas.openxmlformats.org/officeDocument/2006/relationships/image" Target="../media/image13.bmp"/><Relationship Id="rId2" Type="http://schemas.microsoft.com/office/2007/relationships/media" Target="../media/media18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aike.baidu.com/item/Koch%E6%9B%B2%E7%BA%BF" TargetMode="Externa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hyperlink" Target="https://baike.baidu.com/item/%E9%80%92%E5%BD%92" TargetMode="External"/><Relationship Id="rId5" Type="http://schemas.openxmlformats.org/officeDocument/2006/relationships/hyperlink" Target="https://baike.baidu.com/item/%E6%A0%87%E5%BA%A6%E6%97%A0%E5%85%B3%E6%80%A7" TargetMode="External"/><Relationship Id="rId4" Type="http://schemas.openxmlformats.org/officeDocument/2006/relationships/hyperlink" Target="https://baike.baidu.com/item/%E5%87%A0%E4%BD%95%E5%8F%98%E6%8D%A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7%BB%B4%E6%95%B0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aike.baidu.com/item/%E9%AB%98%E7%BB%B4%E7%A9%BA%E9%97%B4" TargetMode="Externa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hyperlink" Target="https://baike.baidu.com/item/%E5%9B%9B%E7%BB%B4%E6%97%B6%E7%A9%BA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baike.baidu.com/item/%E7%88%B1%E5%9B%A0%E6%96%AF%E5%9D%A6" TargetMode="External"/><Relationship Id="rId10" Type="http://schemas.openxmlformats.org/officeDocument/2006/relationships/hyperlink" Target="https://baike.baidu.com/item/%E5%BE%AE%E8%A7%82" TargetMode="External"/><Relationship Id="rId4" Type="http://schemas.openxmlformats.org/officeDocument/2006/relationships/hyperlink" Target="https://baike.baidu.com/item/%E4%BA%8C%E7%BB%B4" TargetMode="External"/><Relationship Id="rId9" Type="http://schemas.openxmlformats.org/officeDocument/2006/relationships/hyperlink" Target="https://baike.baidu.com/item/%E9%9B%B6%E7%BB%B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hyperlink" Target="https://baike.baidu.com/item/%E7%BB%B4%E6%95%B0" TargetMode="External"/><Relationship Id="rId4" Type="http://schemas.openxmlformats.org/officeDocument/2006/relationships/hyperlink" Target="https://baike.baidu.com/item/%E6%B5%8B%E5%BA%A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.png"/><Relationship Id="rId5" Type="http://schemas.openxmlformats.org/officeDocument/2006/relationships/hyperlink" Target="https://baike.baidu.com/item/%E5%91%A8%E6%B5%B7%E4%B8%AD" TargetMode="External"/><Relationship Id="rId4" Type="http://schemas.openxmlformats.org/officeDocument/2006/relationships/hyperlink" Target="https://baike.baidu.com/item/%E7%BA%A6%E7%BF%B0%C2%B7%E6%83%A0%E5%8B%9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hyperlink" Target="https://baike.baidu.com/item/%E8%87%AA%E7%9B%B8%E4%BC%BC%E6%80%A7/1001576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5400600" cy="79208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7</a:t>
            </a:r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讲 分形实验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1484784"/>
            <a:ext cx="5976664" cy="460851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仿宋" pitchFamily="49" charset="-122"/>
                <a:ea typeface="仿宋" pitchFamily="49" charset="-122"/>
              </a:rPr>
              <a:t>一、分形基本概念</a:t>
            </a:r>
            <a:endParaRPr lang="en-US" altLang="zh-CN" sz="40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仿宋" pitchFamily="49" charset="-122"/>
                <a:ea typeface="仿宋" pitchFamily="49" charset="-122"/>
              </a:rPr>
              <a:t>二、分形模型及算法</a:t>
            </a:r>
            <a:endParaRPr lang="en-US" altLang="zh-CN" sz="4000" dirty="0" smtClean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lnSpc>
                <a:spcPct val="170000"/>
              </a:lnSpc>
              <a:spcBef>
                <a:spcPts val="0"/>
              </a:spcBef>
              <a:buAutoNum type="arabicPeriod"/>
            </a:pPr>
            <a:r>
              <a:rPr lang="en-US" altLang="zh-CN" sz="4000" dirty="0">
                <a:latin typeface="仿宋" pitchFamily="49" charset="-122"/>
                <a:ea typeface="仿宋" pitchFamily="49" charset="-122"/>
              </a:rPr>
              <a:t>Koch </a:t>
            </a:r>
            <a:r>
              <a:rPr lang="zh-CN" altLang="en-US" sz="4000" dirty="0">
                <a:latin typeface="仿宋" pitchFamily="49" charset="-122"/>
                <a:ea typeface="仿宋" pitchFamily="49" charset="-122"/>
              </a:rPr>
              <a:t>曲线；</a:t>
            </a:r>
            <a:endParaRPr lang="en-US" altLang="zh-CN" sz="4000" dirty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lnSpc>
                <a:spcPct val="170000"/>
              </a:lnSpc>
              <a:spcBef>
                <a:spcPts val="0"/>
              </a:spcBef>
              <a:buAutoNum type="arabicPeriod"/>
            </a:pPr>
            <a:r>
              <a:rPr lang="en-US" altLang="zh-CN" sz="4000" dirty="0" err="1">
                <a:latin typeface="仿宋" pitchFamily="49" charset="-122"/>
                <a:ea typeface="仿宋" pitchFamily="49" charset="-122"/>
              </a:rPr>
              <a:t>Sierpinski</a:t>
            </a:r>
            <a:r>
              <a:rPr lang="zh-CN" altLang="en-US" sz="4000" dirty="0">
                <a:latin typeface="仿宋" pitchFamily="49" charset="-122"/>
                <a:ea typeface="仿宋" pitchFamily="49" charset="-122"/>
              </a:rPr>
              <a:t>地毯；</a:t>
            </a:r>
            <a:endParaRPr lang="en-US" altLang="zh-CN" sz="4000" dirty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lnSpc>
                <a:spcPct val="170000"/>
              </a:lnSpc>
              <a:spcBef>
                <a:spcPts val="0"/>
              </a:spcBef>
              <a:buAutoNum type="arabicPeriod"/>
            </a:pPr>
            <a:r>
              <a:rPr lang="zh-CN" altLang="en-US" sz="4000" dirty="0">
                <a:latin typeface="仿宋" pitchFamily="49" charset="-122"/>
                <a:ea typeface="仿宋" pitchFamily="49" charset="-122"/>
              </a:rPr>
              <a:t>分形树木</a:t>
            </a:r>
            <a:r>
              <a:rPr lang="en-US" altLang="zh-CN" sz="4000" dirty="0">
                <a:latin typeface="仿宋" pitchFamily="49" charset="-122"/>
                <a:ea typeface="仿宋" pitchFamily="49" charset="-122"/>
              </a:rPr>
              <a:t>;</a:t>
            </a:r>
          </a:p>
          <a:p>
            <a:pPr marL="514350" indent="-514350">
              <a:lnSpc>
                <a:spcPct val="170000"/>
              </a:lnSpc>
              <a:spcBef>
                <a:spcPts val="0"/>
              </a:spcBef>
              <a:buAutoNum type="arabicPeriod"/>
            </a:pPr>
            <a:r>
              <a:rPr lang="en-US" altLang="zh-CN" sz="4000" dirty="0">
                <a:latin typeface="仿宋" pitchFamily="49" charset="-122"/>
                <a:ea typeface="仿宋" pitchFamily="49" charset="-122"/>
              </a:rPr>
              <a:t>Mandelbrot</a:t>
            </a:r>
            <a:r>
              <a:rPr lang="zh-CN" altLang="en-US" sz="4000" dirty="0">
                <a:latin typeface="仿宋" pitchFamily="49" charset="-122"/>
                <a:ea typeface="仿宋" pitchFamily="49" charset="-122"/>
              </a:rPr>
              <a:t>集；</a:t>
            </a:r>
            <a:endParaRPr lang="en-US" altLang="zh-CN" sz="4000" dirty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lnSpc>
                <a:spcPct val="170000"/>
              </a:lnSpc>
              <a:spcBef>
                <a:spcPts val="0"/>
              </a:spcBef>
              <a:buAutoNum type="arabicPeriod"/>
            </a:pPr>
            <a:r>
              <a:rPr lang="en-US" altLang="zh-CN" sz="4000" dirty="0">
                <a:latin typeface="仿宋" pitchFamily="49" charset="-122"/>
                <a:ea typeface="仿宋" pitchFamily="49" charset="-122"/>
              </a:rPr>
              <a:t>Julia</a:t>
            </a:r>
            <a:r>
              <a:rPr lang="zh-CN" altLang="en-US" sz="4000" dirty="0">
                <a:latin typeface="仿宋" pitchFamily="49" charset="-122"/>
                <a:ea typeface="仿宋" pitchFamily="49" charset="-122"/>
              </a:rPr>
              <a:t>集。</a:t>
            </a:r>
            <a:endParaRPr lang="en-US" altLang="zh-CN" sz="4000" dirty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40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0312" y="47971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7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99176" cy="92211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B</a:t>
            </a:r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Sierpinski</a:t>
            </a:r>
            <a:r>
              <a:rPr lang="zh-CN" altLang="en-US" dirty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地毯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1"/>
            <a:ext cx="8229600" cy="331236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谢尔宾斯基</a:t>
            </a:r>
            <a:r>
              <a:rPr lang="zh-CN" altLang="en-US" sz="2800" b="1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地毯</a:t>
            </a:r>
            <a:r>
              <a:rPr lang="zh-CN" altLang="en-US" sz="2800" b="1" dirty="0" smtClean="0">
                <a:latin typeface="仿宋" pitchFamily="49" charset="-122"/>
                <a:ea typeface="仿宋" pitchFamily="49" charset="-122"/>
              </a:rPr>
              <a:t>：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是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由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  <a:hlinkClick r:id="rId4"/>
              </a:rPr>
              <a:t>瓦茨瓦夫</a:t>
            </a:r>
            <a:r>
              <a:rPr lang="en-US" altLang="zh-CN" sz="2800" dirty="0">
                <a:latin typeface="仿宋" pitchFamily="49" charset="-122"/>
                <a:ea typeface="仿宋" pitchFamily="49" charset="-122"/>
                <a:hlinkClick r:id="rId4"/>
              </a:rPr>
              <a:t>·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  <a:hlinkClick r:id="rId4"/>
              </a:rPr>
              <a:t>谢尔宾斯基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于</a:t>
            </a:r>
            <a:r>
              <a:rPr lang="en-US" altLang="zh-CN" sz="2800" dirty="0">
                <a:latin typeface="仿宋" pitchFamily="49" charset="-122"/>
                <a:ea typeface="仿宋" pitchFamily="49" charset="-122"/>
              </a:rPr>
              <a:t>1916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年提出的一种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分形，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将一个实心正方形划分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为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9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个小正方形，去掉中间的小正方形，再对余下的小正方形重复这一操作便能得到谢尔宾斯基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地毯。如图：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8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53136"/>
            <a:ext cx="8374264" cy="1440160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6376" y="60932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7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6048672" cy="56207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Matlab</a:t>
            </a:r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实现代码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9766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%</a:t>
            </a:r>
            <a:r>
              <a:rPr lang="zh-CN" altLang="en-US" sz="2000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基本</a:t>
            </a:r>
            <a:r>
              <a:rPr lang="zh-CN" altLang="en-US" sz="2000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思想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：用左下角顶点和边长代表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正方形，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根据小正方形的顶点坐标，计算迭代形成的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8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个小正方形的顶点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坐标，将坐标值存入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a1,b1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并随迭代增长，最后对未挖去的所有小正方形用蓝色填充</a:t>
            </a:r>
            <a:endParaRPr lang="zh-CN" altLang="en-US" sz="2000" dirty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function 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sierpinski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(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x,y,d,n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); 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%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x,y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为正方形左下角顶点坐标，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d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为边长</a:t>
            </a:r>
            <a:endParaRPr lang="en-US" altLang="zh-CN" sz="2000" dirty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for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p=1:n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;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%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实现迭代过程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,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计算所有的顶点坐标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  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a1=[]; 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b1=[];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 %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保存迭代后所有顶点的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x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坐标和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y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坐标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%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  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for q=1:length(x); %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每个小正方形计算一次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      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x1=x(q)+[0,d/3,2*d/3,0,2*d/3,0,d/3,2*d/3]; 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%</a:t>
            </a:r>
            <a:r>
              <a:rPr lang="en-US" altLang="zh-CN" sz="1800" dirty="0" smtClean="0">
                <a:latin typeface="仿宋" pitchFamily="49" charset="-122"/>
                <a:ea typeface="仿宋" pitchFamily="49" charset="-122"/>
              </a:rPr>
              <a:t>8</a:t>
            </a:r>
            <a:r>
              <a:rPr lang="zh-CN" altLang="en-US" sz="1800" dirty="0" smtClean="0">
                <a:latin typeface="仿宋" pitchFamily="49" charset="-122"/>
                <a:ea typeface="仿宋" pitchFamily="49" charset="-122"/>
              </a:rPr>
              <a:t>个新正方形</a:t>
            </a:r>
            <a:r>
              <a:rPr lang="en-US" altLang="zh-CN" sz="1800" dirty="0" smtClean="0">
                <a:latin typeface="仿宋" pitchFamily="49" charset="-122"/>
                <a:ea typeface="仿宋" pitchFamily="49" charset="-122"/>
              </a:rPr>
              <a:t>x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坐标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      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y1=y(q)+[0,0,0,d/3,d/3,2*d/3,2*d/3,2*d/3];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%8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个新</a:t>
            </a:r>
            <a:r>
              <a:rPr lang="zh-CN" altLang="en-US" sz="1800" dirty="0" smtClean="0">
                <a:latin typeface="仿宋" pitchFamily="49" charset="-122"/>
                <a:ea typeface="仿宋" pitchFamily="49" charset="-122"/>
              </a:rPr>
              <a:t>正方形</a:t>
            </a:r>
            <a:r>
              <a:rPr lang="en-US" altLang="zh-CN" sz="1800" dirty="0" smtClean="0">
                <a:latin typeface="仿宋" pitchFamily="49" charset="-122"/>
                <a:ea typeface="仿宋" pitchFamily="49" charset="-122"/>
              </a:rPr>
              <a:t>y</a:t>
            </a:r>
            <a:r>
              <a:rPr lang="zh-CN" altLang="en-US" sz="1800" dirty="0" smtClean="0">
                <a:latin typeface="仿宋" pitchFamily="49" charset="-122"/>
                <a:ea typeface="仿宋" pitchFamily="49" charset="-122"/>
              </a:rPr>
              <a:t>坐标</a:t>
            </a:r>
            <a:endParaRPr lang="zh-CN" altLang="en-US" sz="1800" dirty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      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a1=[a1,x1]; %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所有顶点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x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坐标存入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a1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       b1=[b1,y1]; %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所有顶点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y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坐标存入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b1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   end 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   d=d/3; %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迭代一次，边长缩小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  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x=a1; y=b1; 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%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全部的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x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坐标重新放入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x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，全部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的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y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坐标重新放入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y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end </a:t>
            </a:r>
            <a:endParaRPr lang="en-US" altLang="zh-CN" sz="20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408" y="53012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626469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000" dirty="0">
                <a:latin typeface="仿宋" pitchFamily="49" charset="-122"/>
                <a:ea typeface="仿宋" pitchFamily="49" charset="-122"/>
              </a:rPr>
              <a:t>hold on %</a:t>
            </a:r>
            <a:r>
              <a:rPr lang="zh-CN" altLang="en-US" sz="3000" dirty="0">
                <a:latin typeface="仿宋" pitchFamily="49" charset="-122"/>
                <a:ea typeface="仿宋" pitchFamily="49" charset="-122"/>
              </a:rPr>
              <a:t>在同一个图形窗口显示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000" dirty="0">
                <a:latin typeface="仿宋" pitchFamily="49" charset="-122"/>
                <a:ea typeface="仿宋" pitchFamily="49" charset="-122"/>
              </a:rPr>
              <a:t>for q=1:length(x); %</a:t>
            </a:r>
            <a:r>
              <a:rPr lang="zh-CN" altLang="en-US" sz="3000" dirty="0">
                <a:latin typeface="仿宋" pitchFamily="49" charset="-122"/>
                <a:ea typeface="仿宋" pitchFamily="49" charset="-122"/>
              </a:rPr>
              <a:t>用蓝色注满多边形</a:t>
            </a:r>
            <a:r>
              <a:rPr lang="zh-CN" altLang="en-US" sz="3000" dirty="0" smtClean="0">
                <a:latin typeface="仿宋" pitchFamily="49" charset="-122"/>
                <a:ea typeface="仿宋" pitchFamily="49" charset="-122"/>
              </a:rPr>
              <a:t>区域  </a:t>
            </a:r>
            <a:r>
              <a:rPr lang="en-US" altLang="zh-CN" sz="3000" dirty="0">
                <a:latin typeface="仿宋" pitchFamily="49" charset="-122"/>
                <a:ea typeface="仿宋" pitchFamily="49" charset="-122"/>
              </a:rPr>
              <a:t>fill(x(q)+[0,d,d,0,0],y(q)+[0,0,d,d,0</a:t>
            </a:r>
            <a:r>
              <a:rPr lang="en-US" altLang="zh-CN" sz="3000" dirty="0" smtClean="0">
                <a:latin typeface="仿宋" pitchFamily="49" charset="-122"/>
                <a:ea typeface="仿宋" pitchFamily="49" charset="-122"/>
              </a:rPr>
              <a:t>],‘b’)%</a:t>
            </a:r>
            <a:r>
              <a:rPr lang="zh-CN" altLang="en-US" sz="3000" dirty="0" smtClean="0">
                <a:latin typeface="仿宋" pitchFamily="49" charset="-122"/>
                <a:ea typeface="仿宋" pitchFamily="49" charset="-122"/>
              </a:rPr>
              <a:t>从左下角开始逆时针一周回到</a:t>
            </a:r>
            <a:r>
              <a:rPr lang="zh-CN" altLang="en-US" sz="3000" dirty="0">
                <a:latin typeface="仿宋" pitchFamily="49" charset="-122"/>
                <a:ea typeface="仿宋" pitchFamily="49" charset="-122"/>
              </a:rPr>
              <a:t>原点界定小正方形，向量给</a:t>
            </a:r>
            <a:r>
              <a:rPr lang="zh-CN" altLang="en-US" sz="3000" dirty="0" smtClean="0">
                <a:latin typeface="仿宋" pitchFamily="49" charset="-122"/>
                <a:ea typeface="仿宋" pitchFamily="49" charset="-122"/>
              </a:rPr>
              <a:t>出每个</a:t>
            </a:r>
            <a:r>
              <a:rPr lang="zh-CN" altLang="en-US" sz="3000" dirty="0">
                <a:latin typeface="仿宋" pitchFamily="49" charset="-122"/>
                <a:ea typeface="仿宋" pitchFamily="49" charset="-122"/>
              </a:rPr>
              <a:t>小</a:t>
            </a:r>
            <a:r>
              <a:rPr lang="zh-CN" altLang="en-US" sz="3000" dirty="0" smtClean="0">
                <a:latin typeface="仿宋" pitchFamily="49" charset="-122"/>
                <a:ea typeface="仿宋" pitchFamily="49" charset="-122"/>
              </a:rPr>
              <a:t>正方形</a:t>
            </a:r>
            <a:r>
              <a:rPr lang="en-US" altLang="zh-CN" sz="3000" dirty="0" smtClean="0">
                <a:latin typeface="仿宋" pitchFamily="49" charset="-122"/>
                <a:ea typeface="仿宋" pitchFamily="49" charset="-122"/>
              </a:rPr>
              <a:t>5</a:t>
            </a:r>
            <a:r>
              <a:rPr lang="zh-CN" altLang="en-US" sz="3000" dirty="0" smtClean="0">
                <a:latin typeface="仿宋" pitchFamily="49" charset="-122"/>
                <a:ea typeface="仿宋" pitchFamily="49" charset="-122"/>
              </a:rPr>
              <a:t>个顶点</a:t>
            </a:r>
            <a:r>
              <a:rPr lang="zh-CN" altLang="en-US" sz="3000" dirty="0">
                <a:latin typeface="仿宋" pitchFamily="49" charset="-122"/>
                <a:ea typeface="仿宋" pitchFamily="49" charset="-122"/>
              </a:rPr>
              <a:t>的坐标</a:t>
            </a:r>
            <a:r>
              <a:rPr lang="zh-CN" altLang="en-US" sz="3000" dirty="0" smtClean="0">
                <a:latin typeface="仿宋" pitchFamily="49" charset="-122"/>
                <a:ea typeface="仿宋" pitchFamily="49" charset="-122"/>
              </a:rPr>
              <a:t>，起点与终点重合</a:t>
            </a:r>
            <a:endParaRPr lang="en-US" altLang="zh-CN" sz="3000" dirty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000" dirty="0">
                <a:latin typeface="仿宋" pitchFamily="49" charset="-122"/>
                <a:ea typeface="仿宋" pitchFamily="49" charset="-122"/>
              </a:rPr>
              <a:t>end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000" dirty="0" smtClean="0">
                <a:latin typeface="仿宋" pitchFamily="49" charset="-122"/>
                <a:ea typeface="仿宋" pitchFamily="49" charset="-122"/>
              </a:rPr>
              <a:t>Hold off</a:t>
            </a:r>
            <a:endParaRPr lang="en-US" altLang="zh-CN" sz="3000" dirty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000" dirty="0">
                <a:latin typeface="仿宋" pitchFamily="49" charset="-122"/>
                <a:ea typeface="仿宋" pitchFamily="49" charset="-122"/>
              </a:rPr>
              <a:t>axis off    %</a:t>
            </a:r>
            <a:r>
              <a:rPr lang="zh-CN" altLang="en-US" sz="3000" dirty="0">
                <a:latin typeface="仿宋" pitchFamily="49" charset="-122"/>
                <a:ea typeface="仿宋" pitchFamily="49" charset="-122"/>
              </a:rPr>
              <a:t>不要坐标轴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000" dirty="0">
                <a:latin typeface="仿宋" pitchFamily="49" charset="-122"/>
                <a:ea typeface="仿宋" pitchFamily="49" charset="-122"/>
              </a:rPr>
              <a:t>axis equal  %</a:t>
            </a:r>
            <a:r>
              <a:rPr lang="zh-CN" altLang="en-US" sz="3000" dirty="0">
                <a:latin typeface="仿宋" pitchFamily="49" charset="-122"/>
                <a:ea typeface="仿宋" pitchFamily="49" charset="-122"/>
              </a:rPr>
              <a:t>各坐标轴同比例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000" dirty="0" smtClean="0">
                <a:latin typeface="仿宋" pitchFamily="49" charset="-122"/>
                <a:ea typeface="仿宋" pitchFamily="49" charset="-122"/>
              </a:rPr>
              <a:t>set(</a:t>
            </a:r>
            <a:r>
              <a:rPr lang="en-US" altLang="zh-CN" sz="3000" dirty="0" err="1" smtClean="0">
                <a:latin typeface="仿宋" pitchFamily="49" charset="-122"/>
                <a:ea typeface="仿宋" pitchFamily="49" charset="-122"/>
              </a:rPr>
              <a:t>findobj</a:t>
            </a:r>
            <a:r>
              <a:rPr lang="en-US" altLang="zh-CN" sz="3000" dirty="0" smtClean="0">
                <a:latin typeface="仿宋" pitchFamily="49" charset="-122"/>
                <a:ea typeface="仿宋" pitchFamily="49" charset="-122"/>
              </a:rPr>
              <a:t>(</a:t>
            </a:r>
            <a:r>
              <a:rPr lang="en-US" altLang="zh-CN" sz="3000" dirty="0" err="1" smtClean="0">
                <a:latin typeface="仿宋" pitchFamily="49" charset="-122"/>
                <a:ea typeface="仿宋" pitchFamily="49" charset="-122"/>
              </a:rPr>
              <a:t>gcf</a:t>
            </a:r>
            <a:r>
              <a:rPr lang="en-US" altLang="zh-CN" sz="3000" dirty="0" smtClean="0">
                <a:latin typeface="仿宋" pitchFamily="49" charset="-122"/>
                <a:ea typeface="仿宋" pitchFamily="49" charset="-122"/>
              </a:rPr>
              <a:t>,‘</a:t>
            </a:r>
            <a:r>
              <a:rPr lang="en-US" altLang="zh-CN" sz="3000" dirty="0" err="1" smtClean="0">
                <a:latin typeface="仿宋" pitchFamily="49" charset="-122"/>
                <a:ea typeface="仿宋" pitchFamily="49" charset="-122"/>
              </a:rPr>
              <a:t>type’,‘patch</a:t>
            </a:r>
            <a:r>
              <a:rPr lang="en-US" altLang="zh-CN" sz="3000" dirty="0" smtClean="0">
                <a:latin typeface="仿宋" pitchFamily="49" charset="-122"/>
                <a:ea typeface="仿宋" pitchFamily="49" charset="-122"/>
              </a:rPr>
              <a:t>’),‘</a:t>
            </a:r>
            <a:r>
              <a:rPr lang="en-US" altLang="zh-CN" sz="3000" dirty="0" err="1" smtClean="0">
                <a:latin typeface="仿宋" pitchFamily="49" charset="-122"/>
                <a:ea typeface="仿宋" pitchFamily="49" charset="-122"/>
              </a:rPr>
              <a:t>edgecolor</a:t>
            </a:r>
            <a:r>
              <a:rPr lang="en-US" altLang="zh-CN" sz="3000" dirty="0" smtClean="0">
                <a:latin typeface="仿宋" pitchFamily="49" charset="-122"/>
                <a:ea typeface="仿宋" pitchFamily="49" charset="-122"/>
              </a:rPr>
              <a:t>’,‘none’) </a:t>
            </a:r>
            <a:r>
              <a:rPr lang="en-US" altLang="zh-CN" sz="3000" dirty="0">
                <a:latin typeface="仿宋" pitchFamily="49" charset="-122"/>
                <a:ea typeface="仿宋" pitchFamily="49" charset="-122"/>
              </a:rPr>
              <a:t>%</a:t>
            </a:r>
            <a:r>
              <a:rPr lang="zh-CN" altLang="en-US" sz="3000" dirty="0">
                <a:latin typeface="仿宋" pitchFamily="49" charset="-122"/>
                <a:ea typeface="仿宋" pitchFamily="49" charset="-122"/>
              </a:rPr>
              <a:t>不显示这些正方形的</a:t>
            </a:r>
            <a:r>
              <a:rPr lang="zh-CN" altLang="en-US" sz="3000" dirty="0" smtClean="0">
                <a:latin typeface="仿宋" pitchFamily="49" charset="-122"/>
                <a:ea typeface="仿宋" pitchFamily="49" charset="-122"/>
              </a:rPr>
              <a:t>边界。</a:t>
            </a:r>
            <a:r>
              <a:rPr lang="en-US" altLang="zh-CN" sz="2400" dirty="0" err="1" smtClean="0">
                <a:latin typeface="仿宋" pitchFamily="49" charset="-122"/>
                <a:ea typeface="仿宋" pitchFamily="49" charset="-122"/>
              </a:rPr>
              <a:t>sierpinski</a:t>
            </a:r>
            <a:r>
              <a:rPr lang="en-US" altLang="zh-CN" sz="2400" dirty="0" smtClean="0">
                <a:latin typeface="仿宋" pitchFamily="49" charset="-122"/>
                <a:ea typeface="仿宋" pitchFamily="49" charset="-122"/>
              </a:rPr>
              <a:t>(0,0,1,4)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运行结果如图</a:t>
            </a:r>
            <a:endParaRPr lang="zh-CN" altLang="en-US" sz="3000" dirty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000" dirty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924944"/>
            <a:ext cx="2646040" cy="21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2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188640"/>
            <a:ext cx="6408712" cy="72008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C</a:t>
            </a:r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zh-CN" altLang="en-US" dirty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分形树木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275048"/>
            <a:ext cx="4464496" cy="4384171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352839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52320" y="6021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0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3367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分形树递归算法原理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：设定基本的图形生成元，按照基本生成元的绘制规则反复在每一个层次上重画，直到达到预先设置的结束条件为止，这样不同的生成元就可生成不同的图形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设各点坐标为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A(</a:t>
            </a:r>
            <a:r>
              <a:rPr lang="en-US" altLang="zh-CN" dirty="0" err="1" smtClean="0">
                <a:latin typeface="仿宋" pitchFamily="49" charset="-122"/>
                <a:ea typeface="仿宋" pitchFamily="49" charset="-122"/>
              </a:rPr>
              <a:t>x,y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),B(x0,y0),C(x1,y1),D(x2,y2);a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为枝干与主干的夹角；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L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为树干的长度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画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树干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AB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，即直线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(</a:t>
            </a:r>
            <a:r>
              <a:rPr lang="en-US" altLang="zh-CN" dirty="0" err="1">
                <a:latin typeface="仿宋" pitchFamily="49" charset="-122"/>
                <a:ea typeface="仿宋" pitchFamily="49" charset="-122"/>
              </a:rPr>
              <a:t>x,y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)-(x0,y0)</a:t>
            </a:r>
          </a:p>
          <a:p>
            <a:pPr marL="514350" indent="-514350">
              <a:buAutoNum type="arabicPeriod"/>
            </a:pPr>
            <a:r>
              <a:rPr lang="zh-CN" altLang="en-US" dirty="0">
                <a:latin typeface="仿宋" pitchFamily="49" charset="-122"/>
                <a:ea typeface="仿宋" pitchFamily="49" charset="-122"/>
              </a:rPr>
              <a:t>计算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C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点坐标：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L=2L/3,x1=x0-Lcosa,y1=y0+Lsina</a:t>
            </a: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pPr marL="514350" indent="-514350">
              <a:buFont typeface="Arial" pitchFamily="34" charset="0"/>
              <a:buAutoNum type="arabicPeriod"/>
            </a:pPr>
            <a:r>
              <a:rPr lang="zh-CN" altLang="en-US" dirty="0">
                <a:latin typeface="仿宋" pitchFamily="49" charset="-122"/>
                <a:ea typeface="仿宋" pitchFamily="49" charset="-122"/>
              </a:rPr>
              <a:t>计算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D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点坐标：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L=2L/3,x2=x0+Lcos(-a),y1=y0-Lsin(-a)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zh-CN" altLang="en-US" dirty="0">
                <a:latin typeface="仿宋" pitchFamily="49" charset="-122"/>
                <a:ea typeface="仿宋" pitchFamily="49" charset="-122"/>
              </a:rPr>
              <a:t>画分枝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BC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，将步骤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2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中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x0→x,y0→y,x1→x0,y1→y0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并画图</a:t>
            </a: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r>
              <a:rPr lang="en-US" altLang="zh-CN" dirty="0"/>
              <a:t>6.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画分枝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BD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，将步骤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2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中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x0→x,y0→y,x2→x0,y2→y0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并画图</a:t>
            </a: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r>
              <a:rPr lang="en-US" altLang="zh-CN" dirty="0"/>
              <a:t>7.</a:t>
            </a:r>
            <a:r>
              <a:rPr lang="zh-CN" altLang="en-US" dirty="0"/>
              <a:t>重复执行步骤</a:t>
            </a:r>
            <a:r>
              <a:rPr lang="en-US" altLang="zh-CN" dirty="0"/>
              <a:t>3</a:t>
            </a:r>
            <a:r>
              <a:rPr lang="zh-CN" altLang="en-US" dirty="0"/>
              <a:t>至</a:t>
            </a:r>
            <a:r>
              <a:rPr lang="en-US" altLang="zh-CN" dirty="0"/>
              <a:t>6</a:t>
            </a:r>
            <a:r>
              <a:rPr lang="zh-CN" altLang="en-US" dirty="0"/>
              <a:t>，直到完成递归次数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0352" y="5661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6408712" cy="504057"/>
          </a:xfrm>
        </p:spPr>
        <p:txBody>
          <a:bodyPr>
            <a:noAutofit/>
          </a:bodyPr>
          <a:lstStyle/>
          <a:p>
            <a:r>
              <a:rPr lang="en-US" altLang="zh-CN" sz="3600" dirty="0" err="1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Matlab</a:t>
            </a:r>
            <a:r>
              <a:rPr lang="zh-CN" altLang="en-US" sz="36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实现代码</a:t>
            </a:r>
            <a:endParaRPr lang="zh-CN" altLang="en-US" sz="3600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692696"/>
            <a:ext cx="8712968" cy="6165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latin typeface="仿宋" pitchFamily="49" charset="-122"/>
                <a:ea typeface="仿宋" pitchFamily="49" charset="-122"/>
              </a:rPr>
              <a:t>%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（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x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，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y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）为树的起点坐标；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L 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为树干的起始长度；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a 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为树干</a:t>
            </a:r>
            <a:r>
              <a:rPr lang="zh-CN" altLang="en-US" sz="1800" dirty="0" smtClean="0">
                <a:latin typeface="仿宋" pitchFamily="49" charset="-122"/>
                <a:ea typeface="仿宋" pitchFamily="49" charset="-122"/>
              </a:rPr>
              <a:t>的起始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倾斜角；</a:t>
            </a:r>
            <a:r>
              <a:rPr lang="en-US" altLang="zh-CN" sz="1800" dirty="0" smtClean="0">
                <a:latin typeface="仿宋" pitchFamily="49" charset="-122"/>
                <a:ea typeface="仿宋" pitchFamily="49" charset="-122"/>
              </a:rPr>
              <a:t>B</a:t>
            </a:r>
            <a:r>
              <a:rPr lang="zh-CN" altLang="en-US" sz="1800" dirty="0" smtClean="0">
                <a:latin typeface="仿宋" pitchFamily="49" charset="-122"/>
                <a:ea typeface="仿宋" pitchFamily="49" charset="-122"/>
              </a:rPr>
              <a:t>为枝干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的倾斜程度；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C 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为主干的倾斜程度；</a:t>
            </a:r>
            <a:r>
              <a:rPr lang="en-US" altLang="zh-CN" sz="1800" dirty="0" smtClean="0">
                <a:latin typeface="仿宋" pitchFamily="49" charset="-122"/>
                <a:ea typeface="仿宋" pitchFamily="49" charset="-122"/>
              </a:rPr>
              <a:t>s1</a:t>
            </a:r>
            <a:r>
              <a:rPr lang="zh-CN" altLang="en-US" sz="1800" dirty="0" smtClean="0">
                <a:latin typeface="仿宋" pitchFamily="49" charset="-122"/>
                <a:ea typeface="仿宋" pitchFamily="49" charset="-122"/>
              </a:rPr>
              <a:t>为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细腻</a:t>
            </a:r>
            <a:r>
              <a:rPr lang="zh-CN" altLang="en-US" sz="1800" dirty="0" smtClean="0">
                <a:latin typeface="仿宋" pitchFamily="49" charset="-122"/>
                <a:ea typeface="仿宋" pitchFamily="49" charset="-122"/>
              </a:rPr>
              <a:t>程度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；</a:t>
            </a:r>
            <a:r>
              <a:rPr lang="en-US" altLang="zh-CN" sz="1800" dirty="0" smtClean="0">
                <a:latin typeface="仿宋" pitchFamily="49" charset="-122"/>
                <a:ea typeface="仿宋" pitchFamily="49" charset="-122"/>
              </a:rPr>
              <a:t>s2</a:t>
            </a:r>
            <a:r>
              <a:rPr lang="zh-CN" altLang="en-US" sz="1800" dirty="0" smtClean="0">
                <a:latin typeface="仿宋" pitchFamily="49" charset="-122"/>
                <a:ea typeface="仿宋" pitchFamily="49" charset="-122"/>
              </a:rPr>
              <a:t>为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枝干的收缩</a:t>
            </a:r>
            <a:r>
              <a:rPr lang="zh-CN" altLang="en-US" sz="1800" dirty="0" smtClean="0">
                <a:latin typeface="仿宋" pitchFamily="49" charset="-122"/>
                <a:ea typeface="仿宋" pitchFamily="49" charset="-122"/>
              </a:rPr>
              <a:t>速度，</a:t>
            </a:r>
            <a:r>
              <a:rPr lang="en-US" altLang="zh-CN" sz="1800" dirty="0" smtClean="0">
                <a:latin typeface="仿宋" pitchFamily="49" charset="-122"/>
                <a:ea typeface="仿宋" pitchFamily="49" charset="-122"/>
              </a:rPr>
              <a:t>s3 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为主干的收缩速度</a:t>
            </a:r>
            <a:r>
              <a:rPr lang="zh-CN" altLang="en-US" sz="1800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18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仿宋" pitchFamily="49" charset="-122"/>
                <a:ea typeface="仿宋" pitchFamily="49" charset="-122"/>
              </a:rPr>
              <a:t>function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y=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drawleaf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x,y,L,a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B=30; C=9; s1=2; s2=3; s3=1.2</a:t>
            </a:r>
          </a:p>
          <a:p>
            <a:pPr marL="0" indent="0">
              <a:buNone/>
            </a:pP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if(L &gt; s1)</a:t>
            </a:r>
          </a:p>
          <a:p>
            <a:pPr marL="0" indent="0">
              <a:buNone/>
            </a:pP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x2=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x+L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*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cos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(a*pi/180);y2=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y+L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*sin(a*pi/180);</a:t>
            </a:r>
          </a:p>
          <a:p>
            <a:pPr marL="0" indent="0">
              <a:buNone/>
            </a:pPr>
            <a:r>
              <a:rPr lang="pt-BR" altLang="zh-CN" sz="1800" dirty="0">
                <a:latin typeface="仿宋" pitchFamily="49" charset="-122"/>
                <a:ea typeface="仿宋" pitchFamily="49" charset="-122"/>
              </a:rPr>
              <a:t>x2R=x2+L/s2*cos((a+B)*pi/180);y2R=y2+L/s2*sin((a+B)*pi/180);</a:t>
            </a:r>
          </a:p>
          <a:p>
            <a:pPr marL="0" indent="0">
              <a:buNone/>
            </a:pP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x2L=x2+L/s2*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cos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((a-B)*pi/180);y2L=y2+L/s2*sin((a-B)*pi/180);</a:t>
            </a:r>
          </a:p>
          <a:p>
            <a:pPr marL="0" indent="0">
              <a:buNone/>
            </a:pP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x1=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x+L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/s2*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cos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(a*pi/180);y1=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y+L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/s2*sin(a*pi/180);</a:t>
            </a:r>
          </a:p>
          <a:p>
            <a:pPr marL="0" indent="0">
              <a:buNone/>
            </a:pP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x1L=x1+L/s2*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cos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((a-B)*pi/180);y1L=y1+L/s2*sin((a-B)*pi/180);</a:t>
            </a:r>
          </a:p>
          <a:p>
            <a:pPr marL="0" indent="0">
              <a:buNone/>
            </a:pPr>
            <a:r>
              <a:rPr lang="pt-BR" altLang="zh-CN" sz="1800" dirty="0">
                <a:latin typeface="仿宋" pitchFamily="49" charset="-122"/>
                <a:ea typeface="仿宋" pitchFamily="49" charset="-122"/>
              </a:rPr>
              <a:t>x1R=x1+L/s2*cos((a+B)*pi/180);y1R=y1+L/s2*sin((a+B)*pi/180);</a:t>
            </a:r>
          </a:p>
          <a:p>
            <a:pPr marL="0" indent="0">
              <a:buNone/>
            </a:pP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plot([x,x2],[y,y2],'k');hold 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on;plot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([x2,x2R],[y2,y2R],'k');hold on;</a:t>
            </a:r>
          </a:p>
          <a:p>
            <a:pPr marL="0" indent="0">
              <a:buNone/>
            </a:pP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plot([x2,x2L],[y2,y2L],'k');hold 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on;plot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([x1,x1L],[y1,y1L],'k');hold on;</a:t>
            </a:r>
          </a:p>
          <a:p>
            <a:pPr marL="0" indent="0">
              <a:buNone/>
            </a:pP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plot([x1,x1R],[y1,y1R],'k');hold on;</a:t>
            </a:r>
          </a:p>
          <a:p>
            <a:pPr marL="0" indent="0">
              <a:buNone/>
            </a:pP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drawleaf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(x2,y2,L/s3,a+C);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drawleaf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(x2R,y2R,L/s2,a+B);</a:t>
            </a:r>
          </a:p>
          <a:p>
            <a:pPr marL="0" indent="0">
              <a:buNone/>
            </a:pP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drawleaf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(x2L,y2L,L/s2,a-B);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drawleaf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(x1L,y1L,L/s2,a-B);</a:t>
            </a:r>
          </a:p>
          <a:p>
            <a:pPr marL="0" indent="0">
              <a:buNone/>
            </a:pP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drawleaf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(x1R,y1R,L/s2,a+B);</a:t>
            </a:r>
          </a:p>
          <a:p>
            <a:pPr marL="0" indent="0">
              <a:buNone/>
            </a:pP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end</a:t>
            </a:r>
          </a:p>
          <a:p>
            <a:pPr marL="0" indent="0">
              <a:spcBef>
                <a:spcPts val="0"/>
              </a:spcBef>
              <a:buNone/>
            </a:pPr>
            <a:endParaRPr lang="zh-CN" altLang="en-US" sz="20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07560" y="5589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9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latin typeface="仿宋" pitchFamily="49" charset="-122"/>
                <a:ea typeface="仿宋" pitchFamily="49" charset="-122"/>
              </a:rPr>
              <a:t/>
            </a:r>
            <a:br>
              <a:rPr lang="en-US" altLang="zh-CN" sz="3200" dirty="0" smtClean="0">
                <a:latin typeface="仿宋" pitchFamily="49" charset="-122"/>
                <a:ea typeface="仿宋" pitchFamily="49" charset="-122"/>
              </a:rPr>
            </a:br>
            <a:r>
              <a:rPr lang="en-US" altLang="zh-CN" sz="3200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%</a:t>
            </a:r>
            <a:r>
              <a:rPr lang="en-US" altLang="zh-CN" sz="3200" dirty="0" err="1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drawleaf</a:t>
            </a:r>
            <a:r>
              <a:rPr lang="en-US" altLang="zh-CN" sz="3200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(300,500,100,90)</a:t>
            </a:r>
            <a:r>
              <a:rPr lang="zh-CN" altLang="en-US" sz="3200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运行结果如图</a:t>
            </a:r>
            <a:br>
              <a:rPr lang="zh-CN" altLang="en-US" sz="3200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</a:br>
            <a:endParaRPr lang="zh-CN" altLang="en-US" sz="3200" dirty="0">
              <a:solidFill>
                <a:srgbClr val="00B050"/>
              </a:solidFill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8136904" cy="5400600"/>
          </a:xfrm>
        </p:spPr>
      </p:pic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4408" y="53012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7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6984776" cy="63408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D</a:t>
            </a:r>
            <a:r>
              <a:rPr lang="zh-CN" altLang="en-US" dirty="0" smtClean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 Mandelbrot</a:t>
            </a:r>
            <a:r>
              <a:rPr lang="zh-CN" altLang="en-US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集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曼德勃罗特</a:t>
            </a:r>
            <a:r>
              <a:rPr lang="zh-CN" altLang="en-US" sz="2800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集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：是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人类有史以来做出的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最奇异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,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最瑰丽的几何图形，曾被称为“上帝的指纹”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模型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： 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Zn+1</a:t>
            </a:r>
            <a:r>
              <a:rPr lang="en-US" altLang="zh-CN" sz="2800" dirty="0">
                <a:latin typeface="仿宋" pitchFamily="49" charset="-122"/>
                <a:ea typeface="仿宋" pitchFamily="49" charset="-122"/>
              </a:rPr>
              <a:t>=(Zn)^2+C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，固定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Z</a:t>
            </a:r>
            <a:r>
              <a:rPr lang="en-US" altLang="zh-CN" sz="2800" baseline="-25000" dirty="0" smtClean="0">
                <a:latin typeface="仿宋" pitchFamily="49" charset="-122"/>
                <a:ea typeface="仿宋" pitchFamily="49" charset="-122"/>
              </a:rPr>
              <a:t>0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,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考虑所有使得迭代序列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{Zn}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有界的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复数</a:t>
            </a:r>
            <a:r>
              <a:rPr lang="en-US" altLang="zh-CN" sz="2800" dirty="0">
                <a:latin typeface="仿宋" pitchFamily="49" charset="-122"/>
                <a:ea typeface="仿宋" pitchFamily="49" charset="-122"/>
              </a:rPr>
              <a:t>C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的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集合。即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800" dirty="0">
              <a:latin typeface="仿宋" pitchFamily="49" charset="-122"/>
              <a:ea typeface="仿宋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602426"/>
              </p:ext>
            </p:extLst>
          </p:nvPr>
        </p:nvGraphicFramePr>
        <p:xfrm>
          <a:off x="1475656" y="3789040"/>
          <a:ext cx="5976664" cy="648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5" imgW="2438280" imgH="304560" progId="Equation.DSMT4">
                  <p:embed/>
                </p:oleObj>
              </mc:Choice>
              <mc:Fallback>
                <p:oleObj name="Equation" r:id="rId5" imgW="24382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5656" y="3789040"/>
                        <a:ext cx="5976664" cy="648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648613"/>
            <a:ext cx="5265936" cy="1830784"/>
          </a:xfrm>
          <a:prstGeom prst="rect">
            <a:avLst/>
          </a:prstGeom>
        </p:spPr>
      </p:pic>
      <p:pic>
        <p:nvPicPr>
          <p:cNvPr id="7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28384" y="52592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188640"/>
            <a:ext cx="5472608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Matlab</a:t>
            </a:r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实现程序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836712"/>
            <a:ext cx="8507288" cy="58772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xc = 0;  </a:t>
            </a:r>
            <a:r>
              <a:rPr lang="en-US" altLang="zh-CN" sz="2000" dirty="0" err="1" smtClean="0"/>
              <a:t>yc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0</a:t>
            </a:r>
            <a:r>
              <a:rPr lang="en-US" altLang="zh-CN" sz="2000" dirty="0" smtClean="0"/>
              <a:t>;</a:t>
            </a:r>
            <a:r>
              <a:rPr lang="en-US" altLang="zh-CN" sz="2000" dirty="0"/>
              <a:t> %</a:t>
            </a:r>
            <a:r>
              <a:rPr lang="zh-CN" altLang="en-US" sz="2000" dirty="0"/>
              <a:t>图片中心点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err="1"/>
              <a:t>xoom</a:t>
            </a:r>
            <a:r>
              <a:rPr lang="en-US" altLang="zh-CN" sz="2000" dirty="0"/>
              <a:t> = 1;   %</a:t>
            </a:r>
            <a:r>
              <a:rPr lang="zh-CN" altLang="en-US" sz="2000" dirty="0"/>
              <a:t>放大倍数</a:t>
            </a:r>
          </a:p>
          <a:p>
            <a:pPr marL="0" indent="0">
              <a:buNone/>
            </a:pPr>
            <a:r>
              <a:rPr lang="en-US" altLang="zh-CN" sz="2000" dirty="0"/>
              <a:t>res = 512;   %</a:t>
            </a:r>
            <a:r>
              <a:rPr lang="zh-CN" altLang="en-US" sz="2000" dirty="0" smtClean="0"/>
              <a:t>分辨率  </a:t>
            </a:r>
            <a:r>
              <a:rPr lang="en-US" altLang="zh-CN" sz="2000" dirty="0" err="1" smtClean="0"/>
              <a:t>iter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100;   %</a:t>
            </a:r>
            <a:r>
              <a:rPr lang="zh-CN" altLang="en-US" sz="2000" dirty="0"/>
              <a:t>序列项数</a:t>
            </a:r>
          </a:p>
          <a:p>
            <a:pPr marL="0" indent="0">
              <a:buNone/>
            </a:pPr>
            <a:r>
              <a:rPr lang="en-US" altLang="zh-CN" sz="2000" dirty="0" smtClean="0"/>
              <a:t>x0 </a:t>
            </a:r>
            <a:r>
              <a:rPr lang="en-US" altLang="zh-CN" sz="2000" dirty="0"/>
              <a:t>= xc - 2 / </a:t>
            </a:r>
            <a:r>
              <a:rPr lang="en-US" altLang="zh-CN" sz="2000" dirty="0" smtClean="0"/>
              <a:t>xoom;x1 </a:t>
            </a:r>
            <a:r>
              <a:rPr lang="en-US" altLang="zh-CN" sz="2000" dirty="0"/>
              <a:t>= xc + 2 / </a:t>
            </a:r>
            <a:r>
              <a:rPr lang="en-US" altLang="zh-CN" sz="2000" dirty="0" smtClean="0"/>
              <a:t>xoom;y0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yc</a:t>
            </a:r>
            <a:r>
              <a:rPr lang="en-US" altLang="zh-CN" sz="2000" dirty="0"/>
              <a:t> - 2 / </a:t>
            </a:r>
            <a:r>
              <a:rPr lang="en-US" altLang="zh-CN" sz="2000" dirty="0" smtClean="0"/>
              <a:t>xoom;y1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yc</a:t>
            </a:r>
            <a:r>
              <a:rPr lang="en-US" altLang="zh-CN" sz="2000" dirty="0"/>
              <a:t> + 2 / </a:t>
            </a:r>
            <a:r>
              <a:rPr lang="en-US" altLang="zh-CN" sz="2000" dirty="0" err="1"/>
              <a:t>xoom</a:t>
            </a:r>
            <a:r>
              <a:rPr lang="en-US" altLang="zh-CN" sz="2000" dirty="0"/>
              <a:t>;</a:t>
            </a:r>
          </a:p>
          <a:p>
            <a:pPr marL="0" indent="0">
              <a:buNone/>
            </a:pPr>
            <a:r>
              <a:rPr lang="en-US" altLang="zh-CN" sz="2000" dirty="0" smtClean="0"/>
              <a:t>x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linspace</a:t>
            </a:r>
            <a:r>
              <a:rPr lang="en-US" altLang="zh-CN" sz="2000" dirty="0"/>
              <a:t>(x0, x1, res</a:t>
            </a:r>
            <a:r>
              <a:rPr lang="en-US" altLang="zh-CN" sz="2000" dirty="0" smtClean="0"/>
              <a:t>);y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linspace</a:t>
            </a:r>
            <a:r>
              <a:rPr lang="en-US" altLang="zh-CN" sz="2000" dirty="0"/>
              <a:t>(y0, y1, res</a:t>
            </a:r>
            <a:r>
              <a:rPr lang="en-US" altLang="zh-CN" sz="2000" dirty="0" smtClean="0"/>
              <a:t>);[</a:t>
            </a:r>
            <a:r>
              <a:rPr lang="en-US" altLang="zh-CN" sz="2000" dirty="0"/>
              <a:t>xx, </a:t>
            </a:r>
            <a:r>
              <a:rPr lang="en-US" altLang="zh-CN" sz="2000" dirty="0" err="1"/>
              <a:t>yy</a:t>
            </a:r>
            <a:r>
              <a:rPr lang="en-US" altLang="zh-CN" sz="2000" dirty="0"/>
              <a:t>] = </a:t>
            </a:r>
            <a:r>
              <a:rPr lang="en-US" altLang="zh-CN" sz="2000" dirty="0" err="1"/>
              <a:t>meshgrid</a:t>
            </a:r>
            <a:r>
              <a:rPr lang="en-US" altLang="zh-CN" sz="2000" dirty="0"/>
              <a:t>(x, y</a:t>
            </a:r>
            <a:r>
              <a:rPr lang="en-US" altLang="zh-CN" sz="2000" dirty="0" smtClean="0"/>
              <a:t>);</a:t>
            </a:r>
          </a:p>
          <a:p>
            <a:pPr marL="0" indent="0">
              <a:buNone/>
            </a:pPr>
            <a:r>
              <a:rPr lang="en-US" altLang="zh-CN" sz="2000" dirty="0" smtClean="0"/>
              <a:t>C </a:t>
            </a:r>
            <a:r>
              <a:rPr lang="en-US" altLang="zh-CN" sz="2000" dirty="0"/>
              <a:t>= xx + </a:t>
            </a:r>
            <a:r>
              <a:rPr lang="en-US" altLang="zh-CN" sz="2000" dirty="0" err="1"/>
              <a:t>yy</a:t>
            </a:r>
            <a:r>
              <a:rPr lang="en-US" altLang="zh-CN" sz="2000" dirty="0"/>
              <a:t> * </a:t>
            </a:r>
            <a:r>
              <a:rPr lang="en-US" altLang="zh-CN" sz="2000" dirty="0" smtClean="0"/>
              <a:t>1i;z </a:t>
            </a:r>
            <a:r>
              <a:rPr lang="en-US" altLang="zh-CN" sz="2000" dirty="0"/>
              <a:t>= zeros(size(C</a:t>
            </a:r>
            <a:r>
              <a:rPr lang="en-US" altLang="zh-CN" sz="2000" dirty="0" smtClean="0"/>
              <a:t>));N </a:t>
            </a:r>
            <a:r>
              <a:rPr lang="en-US" altLang="zh-CN" sz="2000" dirty="0"/>
              <a:t>= uint8(zeros(res, res, 3));</a:t>
            </a:r>
          </a:p>
          <a:p>
            <a:pPr marL="0" indent="0">
              <a:buNone/>
            </a:pPr>
            <a:r>
              <a:rPr lang="en-US" altLang="zh-CN" sz="2000" dirty="0" smtClean="0"/>
              <a:t>color </a:t>
            </a:r>
            <a:r>
              <a:rPr lang="en-US" altLang="zh-CN" sz="2000" dirty="0"/>
              <a:t>= uint8(round(rand(</a:t>
            </a:r>
            <a:r>
              <a:rPr lang="en-US" altLang="zh-CN" sz="2000" dirty="0" err="1"/>
              <a:t>iter</a:t>
            </a:r>
            <a:r>
              <a:rPr lang="en-US" altLang="zh-CN" sz="2000" dirty="0"/>
              <a:t>, 3) * 255));</a:t>
            </a:r>
          </a:p>
          <a:p>
            <a:pPr marL="0" indent="0">
              <a:buNone/>
            </a:pPr>
            <a:r>
              <a:rPr lang="en-US" altLang="zh-CN" sz="2000" dirty="0" smtClean="0"/>
              <a:t>for </a:t>
            </a:r>
            <a:r>
              <a:rPr lang="en-US" altLang="zh-CN" sz="2000" dirty="0"/>
              <a:t>k = 1: </a:t>
            </a:r>
            <a:r>
              <a:rPr lang="en-US" altLang="zh-CN" sz="2000" dirty="0" err="1"/>
              <a:t>iter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z = z.^2 + C</a:t>
            </a:r>
            <a:r>
              <a:rPr lang="en-US" altLang="zh-CN" sz="2000" dirty="0" smtClean="0"/>
              <a:t>;    </a:t>
            </a:r>
            <a:r>
              <a:rPr lang="en-US" altLang="zh-CN" sz="2000" dirty="0"/>
              <a:t>[row, col] = find(abs(z) &gt; 2</a:t>
            </a:r>
            <a:r>
              <a:rPr lang="en-US" altLang="zh-CN" sz="2000" dirty="0" smtClean="0"/>
              <a:t>);    </a:t>
            </a:r>
            <a:r>
              <a:rPr lang="en-US" altLang="zh-CN" sz="2000" dirty="0"/>
              <a:t>k1 = zeros(size(row)) + 1</a:t>
            </a:r>
            <a:r>
              <a:rPr lang="en-US" altLang="zh-CN" sz="2000" dirty="0" smtClean="0"/>
              <a:t>;  </a:t>
            </a:r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k2 </a:t>
            </a:r>
            <a:r>
              <a:rPr lang="en-US" altLang="zh-CN" sz="2000" dirty="0"/>
              <a:t>= zeros(size(row)) + 2</a:t>
            </a:r>
            <a:r>
              <a:rPr lang="en-US" altLang="zh-CN" sz="2000" dirty="0" smtClean="0"/>
              <a:t>; </a:t>
            </a:r>
            <a:r>
              <a:rPr lang="en-US" altLang="zh-CN" sz="2000" dirty="0"/>
              <a:t>k3 = zeros(size(row)) + 3</a:t>
            </a:r>
            <a:r>
              <a:rPr lang="en-US" altLang="zh-CN" sz="2000" dirty="0" smtClean="0"/>
              <a:t>;</a:t>
            </a:r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en-US" altLang="zh-CN" sz="2000" dirty="0"/>
              <a:t>p1 = sub2ind(size(N), row, col, k1</a:t>
            </a:r>
            <a:r>
              <a:rPr lang="en-US" altLang="zh-CN" sz="2000" dirty="0" smtClean="0"/>
              <a:t>);  %</a:t>
            </a:r>
            <a:r>
              <a:rPr lang="zh-CN" altLang="en-US" sz="2000" dirty="0" smtClean="0"/>
              <a:t>将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维下标转换成单下标序号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    </a:t>
            </a:r>
            <a:r>
              <a:rPr lang="en-US" altLang="zh-CN" sz="2000" dirty="0"/>
              <a:t>N(p1) = color(k, 1</a:t>
            </a:r>
            <a:r>
              <a:rPr lang="en-US" altLang="zh-CN" sz="2000" dirty="0" smtClean="0"/>
              <a:t>);  </a:t>
            </a:r>
            <a:r>
              <a:rPr lang="en-US" altLang="zh-CN" sz="2000" dirty="0"/>
              <a:t>p2 = sub2ind(size(N), row, col, k2</a:t>
            </a:r>
            <a:r>
              <a:rPr lang="en-US" altLang="zh-CN" sz="2000" dirty="0" smtClean="0"/>
              <a:t>);    </a:t>
            </a:r>
            <a:r>
              <a:rPr lang="en-US" altLang="zh-CN" sz="2000" dirty="0"/>
              <a:t>N(p2) = color(k, 2);</a:t>
            </a:r>
          </a:p>
          <a:p>
            <a:pPr marL="0" indent="0">
              <a:buNone/>
            </a:pPr>
            <a:r>
              <a:rPr lang="en-US" altLang="zh-CN" sz="2000" dirty="0"/>
              <a:t>    p3 = sub2ind(size(N), row, col, k3</a:t>
            </a:r>
            <a:r>
              <a:rPr lang="en-US" altLang="zh-CN" sz="2000" dirty="0" smtClean="0"/>
              <a:t>);    </a:t>
            </a:r>
            <a:r>
              <a:rPr lang="en-US" altLang="zh-CN" sz="2000" dirty="0"/>
              <a:t>N(p3) = color(k, 3</a:t>
            </a:r>
            <a:r>
              <a:rPr lang="en-US" altLang="zh-CN" sz="2000" dirty="0" smtClean="0"/>
              <a:t>);    </a:t>
            </a:r>
            <a:r>
              <a:rPr lang="en-US" altLang="zh-CN" sz="2000" dirty="0"/>
              <a:t>z(abs(z) &gt; 2) = 0;</a:t>
            </a:r>
          </a:p>
          <a:p>
            <a:pPr marL="0" indent="0">
              <a:buNone/>
            </a:pPr>
            <a:r>
              <a:rPr lang="en-US" altLang="zh-CN" sz="2000" dirty="0"/>
              <a:t>    C(abs(z) &gt; 2) = 0;</a:t>
            </a:r>
          </a:p>
          <a:p>
            <a:pPr marL="0" indent="0">
              <a:buNone/>
            </a:pPr>
            <a:r>
              <a:rPr lang="en-US" altLang="zh-CN" sz="2000" dirty="0"/>
              <a:t>end</a:t>
            </a:r>
          </a:p>
          <a:p>
            <a:pPr marL="0" indent="0">
              <a:buNone/>
            </a:pPr>
            <a:r>
              <a:rPr lang="en-US" altLang="zh-CN" sz="2000" dirty="0" err="1"/>
              <a:t>imshow</a:t>
            </a:r>
            <a:r>
              <a:rPr lang="en-US" altLang="zh-CN" sz="2000" dirty="0"/>
              <a:t>(N);</a:t>
            </a:r>
            <a:endParaRPr lang="zh-CN" altLang="en-US" sz="2000" dirty="0"/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2360" y="58772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1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672" y="332656"/>
            <a:ext cx="6048672" cy="86409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运行程序得下图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7416823" cy="5184576"/>
          </a:xfrm>
        </p:spPr>
      </p:pic>
    </p:spTree>
    <p:extLst>
      <p:ext uri="{BB962C8B-B14F-4D97-AF65-F5344CB8AC3E}">
        <p14:creationId xmlns:p14="http://schemas.microsoft.com/office/powerpoint/2010/main" val="62449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11144" cy="77809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一、分形基本</a:t>
            </a:r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概念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980728"/>
            <a:ext cx="8445624" cy="5616624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A</a:t>
            </a:r>
            <a:r>
              <a:rPr lang="zh-CN" altLang="en-US" sz="2400" b="1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、概念</a:t>
            </a:r>
            <a:endParaRPr lang="en-US" altLang="zh-CN" sz="2400" b="1" dirty="0" smtClean="0">
              <a:solidFill>
                <a:srgbClr val="00B050"/>
              </a:solidFill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分形</a:t>
            </a:r>
            <a:r>
              <a:rPr lang="zh-CN" altLang="en-US" sz="2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理论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(Fractal Theory)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是当今十分风靡和活跃的新理论、新学科。</a:t>
            </a:r>
            <a:r>
              <a:rPr lang="zh-CN" altLang="en-US" sz="24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  <a:hlinkClick r:id="rId4"/>
              </a:rPr>
              <a:t>分形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概念由美籍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数学家</a:t>
            </a:r>
            <a:r>
              <a:rPr lang="zh-CN" altLang="en-US" sz="2400" u="sng" dirty="0">
                <a:latin typeface="仿宋" pitchFamily="49" charset="-122"/>
                <a:ea typeface="仿宋" pitchFamily="49" charset="-122"/>
                <a:hlinkClick r:id="rId5"/>
              </a:rPr>
              <a:t>本华</a:t>
            </a:r>
            <a:r>
              <a:rPr lang="en-US" altLang="zh-CN" sz="2400" u="sng" dirty="0">
                <a:latin typeface="仿宋" pitchFamily="49" charset="-122"/>
                <a:ea typeface="仿宋" pitchFamily="49" charset="-122"/>
                <a:hlinkClick r:id="rId5"/>
              </a:rPr>
              <a:t>·</a:t>
            </a:r>
            <a:r>
              <a:rPr lang="zh-CN" altLang="en-US" sz="2400" u="sng" dirty="0">
                <a:latin typeface="仿宋" pitchFamily="49" charset="-122"/>
                <a:ea typeface="仿宋" pitchFamily="49" charset="-122"/>
                <a:hlinkClick r:id="rId5"/>
              </a:rPr>
              <a:t>曼德博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（</a:t>
            </a:r>
            <a:r>
              <a:rPr lang="en-US" altLang="zh-CN" sz="2400" dirty="0" smtClean="0">
                <a:latin typeface="仿宋" pitchFamily="49" charset="-122"/>
                <a:ea typeface="仿宋" pitchFamily="49" charset="-122"/>
              </a:rPr>
              <a:t>Benoit 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B. Mandelbrot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）</a:t>
            </a:r>
            <a:r>
              <a:rPr lang="en-US" altLang="zh-CN" sz="2400" dirty="0" smtClean="0">
                <a:latin typeface="仿宋" pitchFamily="49" charset="-122"/>
                <a:ea typeface="仿宋" pitchFamily="49" charset="-122"/>
              </a:rPr>
              <a:t>1973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年提出。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分形理论的数学基础是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  <a:hlinkClick r:id="rId6"/>
              </a:rPr>
              <a:t>分形几何学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，由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分形几何衍生出</a:t>
            </a:r>
            <a:r>
              <a:rPr lang="zh-CN" altLang="en-US" sz="2400" u="sng" dirty="0">
                <a:solidFill>
                  <a:srgbClr val="0070C0"/>
                </a:solidFill>
                <a:latin typeface="仿宋" pitchFamily="49" charset="-122"/>
                <a:ea typeface="仿宋" pitchFamily="49" charset="-122"/>
              </a:rPr>
              <a:t>分形信息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zh-CN" altLang="en-US" sz="2400" dirty="0">
                <a:solidFill>
                  <a:srgbClr val="0070C0"/>
                </a:solidFill>
                <a:latin typeface="仿宋" pitchFamily="49" charset="-122"/>
                <a:ea typeface="仿宋" pitchFamily="49" charset="-122"/>
              </a:rPr>
              <a:t>分形设计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  <a:hlinkClick r:id="rId7"/>
              </a:rPr>
              <a:t>分形艺术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等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应用。</a:t>
            </a:r>
            <a:endParaRPr lang="en-US" altLang="zh-CN" sz="2400" dirty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分形几何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是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一门以不规则几何形态为研究对象的几何学。由于不规则现象在自然界普遍存在，因此分形几何学又被称为描述大自然的几何学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。不仅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在理论上，而且在实用上分形几何都具有重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要价值。</a:t>
            </a:r>
            <a:endParaRPr lang="zh-CN" altLang="en-US" sz="24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6376" y="5949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480720" cy="99412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E</a:t>
            </a:r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 Julia</a:t>
            </a:r>
            <a:r>
              <a:rPr lang="zh-CN" altLang="en-US" dirty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朱利亚</a:t>
            </a:r>
            <a:r>
              <a:rPr lang="zh-CN" altLang="en-US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集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 Zn+1=(Zn)^2+C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固定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C,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考虑所有使得迭代序列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{Zn}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有界的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复数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Z</a:t>
            </a:r>
            <a:r>
              <a:rPr lang="en-US" altLang="zh-CN" baseline="-25000" dirty="0" smtClean="0">
                <a:latin typeface="仿宋" pitchFamily="49" charset="-122"/>
                <a:ea typeface="仿宋" pitchFamily="49" charset="-122"/>
              </a:rPr>
              <a:t>0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的集合，即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469773"/>
              </p:ext>
            </p:extLst>
          </p:nvPr>
        </p:nvGraphicFramePr>
        <p:xfrm>
          <a:off x="1547664" y="3140968"/>
          <a:ext cx="60055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5" imgW="2450880" imgH="304560" progId="Equation.DSMT4">
                  <p:embed/>
                </p:oleObj>
              </mc:Choice>
              <mc:Fallback>
                <p:oleObj name="Equation" r:id="rId5" imgW="2450880" imgH="30456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140968"/>
                        <a:ext cx="60055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3861048"/>
            <a:ext cx="7991265" cy="2736304"/>
          </a:xfrm>
          <a:prstGeom prst="rect">
            <a:avLst/>
          </a:prstGeom>
        </p:spPr>
      </p:pic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95554" y="5661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768752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Matlab</a:t>
            </a:r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程序实现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836712"/>
            <a:ext cx="8640960" cy="576064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function </a:t>
            </a:r>
            <a:r>
              <a:rPr lang="en-US" altLang="zh-CN" sz="5100" dirty="0" err="1" smtClean="0">
                <a:latin typeface="仿宋" pitchFamily="49" charset="-122"/>
                <a:ea typeface="仿宋" pitchFamily="49" charset="-122"/>
              </a:rPr>
              <a:t>julia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(</a:t>
            </a:r>
            <a:r>
              <a:rPr lang="en-US" altLang="zh-CN" sz="5100" dirty="0" err="1" smtClean="0">
                <a:latin typeface="仿宋" pitchFamily="49" charset="-122"/>
                <a:ea typeface="仿宋" pitchFamily="49" charset="-122"/>
              </a:rPr>
              <a:t>c,res,iter,xc,yc,xoom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x0 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= xc - 2 / xoom;x1 = xc + 2 / </a:t>
            </a:r>
            <a:r>
              <a:rPr lang="en-US" altLang="zh-CN" sz="5100" dirty="0" err="1">
                <a:latin typeface="仿宋" pitchFamily="49" charset="-122"/>
                <a:ea typeface="仿宋" pitchFamily="49" charset="-122"/>
              </a:rPr>
              <a:t>xoom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y0 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= </a:t>
            </a:r>
            <a:r>
              <a:rPr lang="en-US" altLang="zh-CN" sz="5100" dirty="0" err="1">
                <a:latin typeface="仿宋" pitchFamily="49" charset="-122"/>
                <a:ea typeface="仿宋" pitchFamily="49" charset="-122"/>
              </a:rPr>
              <a:t>yc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 - 2 / 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xoom;y1 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= </a:t>
            </a:r>
            <a:r>
              <a:rPr lang="en-US" altLang="zh-CN" sz="5100" dirty="0" err="1">
                <a:latin typeface="仿宋" pitchFamily="49" charset="-122"/>
                <a:ea typeface="仿宋" pitchFamily="49" charset="-122"/>
              </a:rPr>
              <a:t>yc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 + 2 / </a:t>
            </a:r>
            <a:r>
              <a:rPr lang="en-US" altLang="zh-CN" sz="5100" dirty="0" err="1">
                <a:latin typeface="仿宋" pitchFamily="49" charset="-122"/>
                <a:ea typeface="仿宋" pitchFamily="49" charset="-122"/>
              </a:rPr>
              <a:t>xoom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x = </a:t>
            </a:r>
            <a:r>
              <a:rPr lang="en-US" altLang="zh-CN" sz="5100" dirty="0" err="1">
                <a:latin typeface="仿宋" pitchFamily="49" charset="-122"/>
                <a:ea typeface="仿宋" pitchFamily="49" charset="-122"/>
              </a:rPr>
              <a:t>linspace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(x0, x1, res);y = </a:t>
            </a:r>
            <a:r>
              <a:rPr lang="en-US" altLang="zh-CN" sz="5100" dirty="0" err="1">
                <a:latin typeface="仿宋" pitchFamily="49" charset="-122"/>
                <a:ea typeface="仿宋" pitchFamily="49" charset="-122"/>
              </a:rPr>
              <a:t>linspace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(y0, y1, res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[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xx, </a:t>
            </a:r>
            <a:r>
              <a:rPr lang="en-US" altLang="zh-CN" sz="5100" dirty="0" err="1">
                <a:latin typeface="仿宋" pitchFamily="49" charset="-122"/>
                <a:ea typeface="仿宋" pitchFamily="49" charset="-122"/>
              </a:rPr>
              <a:t>yy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] = </a:t>
            </a:r>
            <a:r>
              <a:rPr lang="en-US" altLang="zh-CN" sz="5100" dirty="0" err="1">
                <a:latin typeface="仿宋" pitchFamily="49" charset="-122"/>
                <a:ea typeface="仿宋" pitchFamily="49" charset="-122"/>
              </a:rPr>
              <a:t>meshgrid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(x, y);</a:t>
            </a:r>
          </a:p>
          <a:p>
            <a:pPr marL="0" indent="0">
              <a:buNone/>
            </a:pP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z 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= xx + </a:t>
            </a:r>
            <a:r>
              <a:rPr lang="en-US" altLang="zh-CN" sz="5100" dirty="0" err="1">
                <a:latin typeface="仿宋" pitchFamily="49" charset="-122"/>
                <a:ea typeface="仿宋" pitchFamily="49" charset="-122"/>
              </a:rPr>
              <a:t>yy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 * 1i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; N 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= 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zeros(res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, 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res); </a:t>
            </a:r>
          </a:p>
          <a:p>
            <a:pPr marL="0" indent="0">
              <a:buNone/>
            </a:pP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C= c*ones(</a:t>
            </a:r>
            <a:r>
              <a:rPr lang="en-US" altLang="zh-CN" sz="5100" dirty="0" err="1" smtClean="0">
                <a:latin typeface="仿宋" pitchFamily="49" charset="-122"/>
                <a:ea typeface="仿宋" pitchFamily="49" charset="-122"/>
              </a:rPr>
              <a:t>res,res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);</a:t>
            </a:r>
            <a:endParaRPr lang="en-US" altLang="zh-CN" sz="5100" dirty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for 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k = 1: </a:t>
            </a:r>
            <a:r>
              <a:rPr lang="en-US" altLang="zh-CN" sz="5100" dirty="0" err="1">
                <a:latin typeface="仿宋" pitchFamily="49" charset="-122"/>
                <a:ea typeface="仿宋" pitchFamily="49" charset="-122"/>
              </a:rPr>
              <a:t>iter</a:t>
            </a:r>
            <a:endParaRPr lang="en-US" altLang="zh-CN" sz="5100" dirty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    z = z.^2 + C;  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N(abs(z)&gt;2)=k; C(abs(z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)&gt;2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)=0;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 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z(abs(z</a:t>
            </a:r>
            <a:r>
              <a:rPr lang="en-US" altLang="zh-CN" sz="5100" dirty="0">
                <a:latin typeface="仿宋" pitchFamily="49" charset="-122"/>
                <a:ea typeface="仿宋" pitchFamily="49" charset="-122"/>
              </a:rPr>
              <a:t>)&gt;2)=0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end</a:t>
            </a:r>
          </a:p>
          <a:p>
            <a:pPr marL="0" indent="0">
              <a:buNone/>
            </a:pPr>
            <a:r>
              <a:rPr lang="en-US" altLang="zh-CN" sz="5100" dirty="0" err="1" smtClean="0">
                <a:latin typeface="仿宋" pitchFamily="49" charset="-122"/>
                <a:ea typeface="仿宋" pitchFamily="49" charset="-122"/>
              </a:rPr>
              <a:t>colormap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  jet;</a:t>
            </a:r>
          </a:p>
          <a:p>
            <a:pPr marL="0" indent="0">
              <a:buNone/>
            </a:pP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Image(</a:t>
            </a:r>
            <a:r>
              <a:rPr lang="en-US" altLang="zh-CN" sz="5100" dirty="0" err="1" smtClean="0">
                <a:latin typeface="仿宋" pitchFamily="49" charset="-122"/>
                <a:ea typeface="仿宋" pitchFamily="49" charset="-122"/>
              </a:rPr>
              <a:t>x,y,N</a:t>
            </a: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axis  square;</a:t>
            </a:r>
          </a:p>
          <a:p>
            <a:pPr marL="0" indent="0">
              <a:buNone/>
            </a:pPr>
            <a:r>
              <a:rPr lang="en-US" altLang="zh-CN" sz="5100" dirty="0" smtClean="0">
                <a:latin typeface="仿宋" pitchFamily="49" charset="-122"/>
                <a:ea typeface="仿宋" pitchFamily="49" charset="-122"/>
              </a:rPr>
              <a:t>end 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4368" y="5733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运行</a:t>
            </a:r>
            <a:r>
              <a:rPr lang="en-US" altLang="zh-CN" sz="32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3200" dirty="0" err="1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julia</a:t>
            </a:r>
            <a:r>
              <a:rPr lang="en-US" altLang="zh-CN" sz="3200" dirty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(i,512,200,0,0,1</a:t>
            </a:r>
            <a:r>
              <a:rPr lang="en-US" altLang="zh-CN" sz="32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)</a:t>
            </a:r>
            <a:r>
              <a:rPr lang="zh-CN" altLang="en-US" sz="32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，得下图</a:t>
            </a:r>
            <a:endParaRPr lang="zh-CN" altLang="en-US" sz="3200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7488832" cy="4000500"/>
          </a:xfrm>
        </p:spPr>
      </p:pic>
    </p:spTree>
    <p:extLst>
      <p:ext uri="{BB962C8B-B14F-4D97-AF65-F5344CB8AC3E}">
        <p14:creationId xmlns:p14="http://schemas.microsoft.com/office/powerpoint/2010/main" val="765463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6768752" cy="63408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本讲小结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76064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 smtClean="0"/>
              <a:t>分形构造方法：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）基本图形生成元构造；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）基本公式模型构造；</a:t>
            </a:r>
            <a:endParaRPr lang="en-US" altLang="zh-CN" dirty="0" smtClean="0"/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 smtClean="0"/>
              <a:t>程序实现方法：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）迭代生成；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）递归生成（如分形树）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/>
              <a:t>3.   </a:t>
            </a:r>
            <a:r>
              <a:rPr lang="zh-CN" altLang="en-US" dirty="0" smtClean="0"/>
              <a:t>利用</a:t>
            </a:r>
            <a:r>
              <a:rPr lang="zh-CN" altLang="en-US" dirty="0"/>
              <a:t>不同的生成元，经</a:t>
            </a:r>
            <a:r>
              <a:rPr lang="zh-CN" altLang="en-US" dirty="0" smtClean="0"/>
              <a:t>递归（迭代）算法可以</a:t>
            </a:r>
            <a:r>
              <a:rPr lang="zh-CN" altLang="en-US" dirty="0"/>
              <a:t>得到不同</a:t>
            </a:r>
            <a:r>
              <a:rPr lang="zh-CN" altLang="en-US" dirty="0" smtClean="0"/>
              <a:t>形状、效果</a:t>
            </a:r>
            <a:r>
              <a:rPr lang="zh-CN" altLang="en-US" dirty="0"/>
              <a:t>的</a:t>
            </a:r>
            <a:r>
              <a:rPr lang="zh-CN" altLang="en-US" dirty="0" smtClean="0"/>
              <a:t>分形图形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/>
              <a:t>4.   </a:t>
            </a:r>
            <a:r>
              <a:rPr lang="zh-CN" altLang="en-US" dirty="0" smtClean="0"/>
              <a:t>借助</a:t>
            </a:r>
            <a:r>
              <a:rPr lang="zh-CN" altLang="en-US" dirty="0"/>
              <a:t>计算机绘制分形</a:t>
            </a:r>
            <a:r>
              <a:rPr lang="zh-CN" altLang="en-US" dirty="0" smtClean="0"/>
              <a:t>图案已经成为</a:t>
            </a:r>
            <a:r>
              <a:rPr lang="zh-CN" altLang="en-US" dirty="0"/>
              <a:t>一个富有生命力</a:t>
            </a:r>
            <a:r>
              <a:rPr lang="zh-CN" altLang="en-US" dirty="0" smtClean="0"/>
              <a:t>的新研究</a:t>
            </a:r>
            <a:r>
              <a:rPr lang="zh-CN" altLang="en-US" dirty="0"/>
              <a:t>方向</a:t>
            </a:r>
            <a:r>
              <a:rPr lang="zh-CN" altLang="en-US" dirty="0" smtClean="0"/>
              <a:t>，绘制</a:t>
            </a:r>
            <a:r>
              <a:rPr lang="zh-CN" altLang="en-US" dirty="0"/>
              <a:t>的分形</a:t>
            </a:r>
            <a:r>
              <a:rPr lang="zh-CN" altLang="en-US" dirty="0" smtClean="0"/>
              <a:t>图成为一</a:t>
            </a:r>
            <a:r>
              <a:rPr lang="zh-CN" altLang="en-US" dirty="0"/>
              <a:t>种</a:t>
            </a:r>
            <a:r>
              <a:rPr lang="zh-CN" altLang="en-US" dirty="0" smtClean="0"/>
              <a:t>新艺术</a:t>
            </a:r>
            <a:r>
              <a:rPr lang="zh-CN" altLang="en-US" dirty="0"/>
              <a:t>形式</a:t>
            </a:r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6336" y="5949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3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作业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7707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1.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课堂练习：完成案例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3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的实验（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P36-49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）中的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实验并仔细阅读补充材料，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写出课堂学习小结并从教学在线提交；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2.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课外作业：教材实验练习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3:1,3,5(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及时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完成并交给课代表）</a:t>
            </a: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50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19268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B</a:t>
            </a:r>
            <a:r>
              <a:rPr lang="zh-CN" altLang="en-US" b="1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、规则</a:t>
            </a:r>
            <a:endParaRPr lang="en-US" altLang="zh-CN" b="1" dirty="0" smtClean="0">
              <a:solidFill>
                <a:srgbClr val="00B050"/>
              </a:solidFill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分形理论的重要</a:t>
            </a:r>
            <a:r>
              <a:rPr lang="zh-CN" altLang="en-US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原则：</a:t>
            </a:r>
            <a:r>
              <a:rPr lang="zh-CN" altLang="en-US" dirty="0" smtClean="0">
                <a:solidFill>
                  <a:srgbClr val="0070C0"/>
                </a:solidFill>
                <a:latin typeface="仿宋" pitchFamily="49" charset="-122"/>
                <a:ea typeface="仿宋" pitchFamily="49" charset="-122"/>
              </a:rPr>
              <a:t>自相似</a:t>
            </a:r>
            <a:r>
              <a:rPr lang="zh-CN" altLang="en-US" dirty="0">
                <a:solidFill>
                  <a:srgbClr val="0070C0"/>
                </a:solidFill>
                <a:latin typeface="仿宋" pitchFamily="49" charset="-122"/>
                <a:ea typeface="仿宋" pitchFamily="49" charset="-122"/>
              </a:rPr>
              <a:t>原则和迭代生成</a:t>
            </a:r>
            <a:r>
              <a:rPr lang="zh-CN" altLang="en-US" dirty="0" smtClean="0">
                <a:solidFill>
                  <a:srgbClr val="0070C0"/>
                </a:solidFill>
                <a:latin typeface="仿宋" pitchFamily="49" charset="-122"/>
                <a:ea typeface="仿宋" pitchFamily="49" charset="-122"/>
              </a:rPr>
              <a:t>原则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。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它表征分形在通常的</a:t>
            </a:r>
            <a:r>
              <a:rPr lang="zh-CN" altLang="en-US" dirty="0">
                <a:latin typeface="仿宋" pitchFamily="49" charset="-122"/>
                <a:ea typeface="仿宋" pitchFamily="49" charset="-122"/>
                <a:hlinkClick r:id="rId4"/>
              </a:rPr>
              <a:t>几何变换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下具有不变性，即</a:t>
            </a:r>
            <a:r>
              <a:rPr lang="zh-CN" altLang="en-US" dirty="0">
                <a:latin typeface="仿宋" pitchFamily="49" charset="-122"/>
                <a:ea typeface="仿宋" pitchFamily="49" charset="-122"/>
                <a:hlinkClick r:id="rId5"/>
              </a:rPr>
              <a:t>标度无关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  <a:hlinkClick r:id="rId5"/>
              </a:rPr>
              <a:t>性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（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局部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形状和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整体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形态的相似性），这意味着</a:t>
            </a:r>
            <a:r>
              <a:rPr lang="zh-CN" altLang="en-US" dirty="0">
                <a:latin typeface="仿宋" pitchFamily="49" charset="-122"/>
                <a:ea typeface="仿宋" pitchFamily="49" charset="-122"/>
                <a:hlinkClick r:id="rId6"/>
              </a:rPr>
              <a:t>递归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有规分形和无规</a:t>
            </a:r>
            <a:r>
              <a:rPr lang="zh-CN" altLang="en-US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分形</a:t>
            </a:r>
            <a:r>
              <a:rPr lang="zh-CN" altLang="en-US" b="1" dirty="0" smtClean="0">
                <a:latin typeface="仿宋" pitchFamily="49" charset="-122"/>
                <a:ea typeface="仿宋" pitchFamily="49" charset="-122"/>
              </a:rPr>
              <a:t>：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根据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自相似性的程度，分形可以分为有规分形和无规分形，有规分形是指具体有严格的自相似性，即可以通过简单的数学模型来描述其相似性的分形，比如三分康托集、</a:t>
            </a:r>
            <a:r>
              <a:rPr lang="en-US" altLang="zh-CN" dirty="0">
                <a:latin typeface="仿宋" pitchFamily="49" charset="-122"/>
                <a:ea typeface="仿宋" pitchFamily="49" charset="-122"/>
                <a:hlinkClick r:id="rId7"/>
              </a:rPr>
              <a:t>Koch</a:t>
            </a:r>
            <a:r>
              <a:rPr lang="zh-CN" altLang="en-US" dirty="0">
                <a:latin typeface="仿宋" pitchFamily="49" charset="-122"/>
                <a:ea typeface="仿宋" pitchFamily="49" charset="-122"/>
                <a:hlinkClick r:id="rId7"/>
              </a:rPr>
              <a:t>曲线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等；无规分形是指具有统计学意义上的自相似性的分形，比如曲折连绵的海岸线，漂浮的云朵等。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40352" y="58772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0"/>
            <a:ext cx="9036496" cy="6741368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C</a:t>
            </a:r>
            <a:r>
              <a:rPr lang="zh-CN" altLang="en-US" sz="2400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、分形维（</a:t>
            </a:r>
            <a:r>
              <a:rPr lang="zh-CN" altLang="en-US" sz="2400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分数维</a:t>
            </a:r>
            <a:r>
              <a:rPr lang="zh-CN" altLang="en-US" sz="2400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）</a:t>
            </a:r>
            <a:endParaRPr lang="en-US" altLang="zh-CN" sz="2400" dirty="0" smtClean="0">
              <a:solidFill>
                <a:srgbClr val="00B050"/>
              </a:solidFill>
              <a:latin typeface="仿宋" pitchFamily="49" charset="-122"/>
              <a:ea typeface="仿宋" pitchFamily="49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拓扑维数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：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人们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习惯于将点定义为零维，直线为一维，平面为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  <a:hlinkClick r:id="rId4"/>
              </a:rPr>
              <a:t>二维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，空间为三维，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  <a:hlinkClick r:id="rId5"/>
              </a:rPr>
              <a:t>爱因斯坦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在相对论中引入时间维，就形成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  <a:hlinkClick r:id="rId6"/>
              </a:rPr>
              <a:t>四维时空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。对某一问题给予多方面的考虑，可建立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  <a:hlinkClick r:id="rId7"/>
              </a:rPr>
              <a:t>高维空间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，但都是整数维。在数学上，把欧氏空间的几何对象连续地拉伸、压缩、扭曲，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  <a:hlinkClick r:id="rId8"/>
              </a:rPr>
              <a:t>维数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也不变，这就是拓扑维数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2400" dirty="0" smtClean="0">
              <a:latin typeface="仿宋" pitchFamily="49" charset="-122"/>
              <a:ea typeface="仿宋" pitchFamily="49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维数观的变化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：曼德布罗特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曾描述过一个绳球的维数：从很远的距离观察这个绳球，可看作一点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(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  <a:hlinkClick r:id="rId9"/>
              </a:rPr>
              <a:t>零维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)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；从较近的距离观察，它充满了一个球形空间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(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三维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)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；再近一些，就看到了绳子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(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一维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)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；再向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  <a:hlinkClick r:id="rId10"/>
              </a:rPr>
              <a:t>微观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深入，绳子又变成了三维的柱，三维的柱又可分解成一维的纤维。那么，介于这些观察点之间的中间状态又如何呢</a:t>
            </a:r>
            <a:r>
              <a:rPr lang="zh-CN" altLang="en-US" sz="2400" dirty="0" smtClean="0">
                <a:latin typeface="仿宋" pitchFamily="49" charset="-122"/>
                <a:ea typeface="仿宋" pitchFamily="49" charset="-122"/>
              </a:rPr>
              <a:t>？</a:t>
            </a:r>
            <a:endParaRPr lang="zh-CN" altLang="en-US" sz="2400" dirty="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56376" y="5661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5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48072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en-US" altLang="zh-CN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D</a:t>
            </a:r>
            <a:r>
              <a:rPr lang="zh-CN" altLang="en-US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、</a:t>
            </a:r>
            <a:r>
              <a:rPr lang="zh-CN" altLang="en-US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豪斯道夫</a:t>
            </a:r>
            <a:r>
              <a:rPr lang="zh-CN" altLang="en-US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维数</a:t>
            </a:r>
            <a:endParaRPr lang="en-US" altLang="zh-CN" dirty="0" smtClean="0">
              <a:solidFill>
                <a:srgbClr val="00B050"/>
              </a:solidFill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3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定义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：设</a:t>
            </a:r>
            <a:r>
              <a:rPr lang="zh-CN" altLang="en-US" sz="3300" dirty="0">
                <a:latin typeface="仿宋" pitchFamily="49" charset="-122"/>
                <a:ea typeface="仿宋" pitchFamily="49" charset="-122"/>
              </a:rPr>
              <a:t>某客体沿其每个独立方向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扩大倍数为</a:t>
            </a:r>
            <a:r>
              <a:rPr lang="en-US" altLang="zh-CN" sz="3300" dirty="0" smtClean="0">
                <a:latin typeface="仿宋" pitchFamily="49" charset="-122"/>
                <a:ea typeface="仿宋" pitchFamily="49" charset="-122"/>
              </a:rPr>
              <a:t>L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3300" dirty="0">
                <a:latin typeface="仿宋" pitchFamily="49" charset="-122"/>
                <a:ea typeface="仿宋" pitchFamily="49" charset="-122"/>
              </a:rPr>
              <a:t>得到的新客体是原客体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的</a:t>
            </a:r>
            <a:r>
              <a:rPr lang="en-US" altLang="zh-CN" sz="3300" dirty="0" smtClean="0">
                <a:latin typeface="仿宋" pitchFamily="49" charset="-122"/>
                <a:ea typeface="仿宋" pitchFamily="49" charset="-122"/>
              </a:rPr>
              <a:t>K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倍，令</a:t>
            </a:r>
            <a:r>
              <a:rPr lang="en-US" altLang="zh-CN" sz="3300" dirty="0" err="1" smtClean="0">
                <a:latin typeface="仿宋" pitchFamily="49" charset="-122"/>
                <a:ea typeface="仿宋" pitchFamily="49" charset="-122"/>
              </a:rPr>
              <a:t>Df</a:t>
            </a:r>
            <a:r>
              <a:rPr lang="en-US" altLang="zh-CN" sz="3300" dirty="0" smtClean="0">
                <a:latin typeface="仿宋" pitchFamily="49" charset="-122"/>
                <a:ea typeface="仿宋" pitchFamily="49" charset="-122"/>
              </a:rPr>
              <a:t>=</a:t>
            </a:r>
            <a:r>
              <a:rPr lang="en-US" altLang="zh-CN" sz="3300" dirty="0" err="1" smtClean="0">
                <a:latin typeface="仿宋" pitchFamily="49" charset="-122"/>
                <a:ea typeface="仿宋" pitchFamily="49" charset="-122"/>
              </a:rPr>
              <a:t>lnK</a:t>
            </a:r>
            <a:r>
              <a:rPr lang="en-US" altLang="zh-CN" sz="33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en-US" altLang="zh-CN" sz="3300" dirty="0" err="1" smtClean="0">
                <a:latin typeface="仿宋" pitchFamily="49" charset="-122"/>
                <a:ea typeface="仿宋" pitchFamily="49" charset="-122"/>
              </a:rPr>
              <a:t>lnL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，称</a:t>
            </a:r>
            <a:r>
              <a:rPr lang="en-US" altLang="zh-CN" sz="3300" dirty="0" err="1" smtClean="0">
                <a:latin typeface="仿宋" pitchFamily="49" charset="-122"/>
                <a:ea typeface="仿宋" pitchFamily="49" charset="-122"/>
              </a:rPr>
              <a:t>Df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为</a:t>
            </a:r>
            <a:r>
              <a:rPr lang="zh-CN" altLang="en-US" sz="3300" dirty="0">
                <a:latin typeface="仿宋" pitchFamily="49" charset="-122"/>
                <a:ea typeface="仿宋" pitchFamily="49" charset="-122"/>
              </a:rPr>
              <a:t>豪斯道夫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维数。一般说来</a:t>
            </a:r>
            <a:r>
              <a:rPr lang="en-US" altLang="zh-CN" sz="3300" dirty="0" err="1" smtClean="0">
                <a:latin typeface="仿宋" pitchFamily="49" charset="-122"/>
                <a:ea typeface="仿宋" pitchFamily="49" charset="-122"/>
              </a:rPr>
              <a:t>Df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不一定</a:t>
            </a:r>
            <a:r>
              <a:rPr lang="zh-CN" altLang="en-US" sz="3300" dirty="0">
                <a:latin typeface="仿宋" pitchFamily="49" charset="-122"/>
                <a:ea typeface="仿宋" pitchFamily="49" charset="-122"/>
              </a:rPr>
              <a:t>是自然数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。曼德布罗特把</a:t>
            </a:r>
            <a:r>
              <a:rPr lang="zh-CN" altLang="en-US" sz="3300" dirty="0">
                <a:latin typeface="仿宋" pitchFamily="49" charset="-122"/>
                <a:ea typeface="仿宋" pitchFamily="49" charset="-122"/>
              </a:rPr>
              <a:t>分形定义为豪斯道夫维数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大于拓扑维数</a:t>
            </a:r>
            <a:r>
              <a:rPr lang="zh-CN" altLang="en-US" sz="3300" dirty="0">
                <a:latin typeface="仿宋" pitchFamily="49" charset="-122"/>
                <a:ea typeface="仿宋" pitchFamily="49" charset="-122"/>
              </a:rPr>
              <a:t>的集合。英国的海岸线为什么测不准？因为欧氏一维</a:t>
            </a:r>
            <a:r>
              <a:rPr lang="zh-CN" altLang="en-US" sz="3300" dirty="0">
                <a:latin typeface="仿宋" pitchFamily="49" charset="-122"/>
                <a:ea typeface="仿宋" pitchFamily="49" charset="-122"/>
                <a:hlinkClick r:id="rId4"/>
              </a:rPr>
              <a:t>测度</a:t>
            </a:r>
            <a:r>
              <a:rPr lang="zh-CN" altLang="en-US" sz="3300" dirty="0">
                <a:latin typeface="仿宋" pitchFamily="49" charset="-122"/>
                <a:ea typeface="仿宋" pitchFamily="49" charset="-122"/>
              </a:rPr>
              <a:t>与海岸线的</a:t>
            </a:r>
            <a:r>
              <a:rPr lang="zh-CN" altLang="en-US" sz="3300" dirty="0">
                <a:latin typeface="仿宋" pitchFamily="49" charset="-122"/>
                <a:ea typeface="仿宋" pitchFamily="49" charset="-122"/>
                <a:hlinkClick r:id="rId5"/>
              </a:rPr>
              <a:t>维数</a:t>
            </a:r>
            <a:r>
              <a:rPr lang="zh-CN" altLang="en-US" sz="3300" dirty="0">
                <a:latin typeface="仿宋" pitchFamily="49" charset="-122"/>
                <a:ea typeface="仿宋" pitchFamily="49" charset="-122"/>
              </a:rPr>
              <a:t>不一致。根据曼德布罗特的计算，英国海岸线的维数为</a:t>
            </a:r>
            <a:r>
              <a:rPr lang="en-US" altLang="zh-CN" sz="3300" dirty="0" smtClean="0">
                <a:latin typeface="仿宋" pitchFamily="49" charset="-122"/>
                <a:ea typeface="仿宋" pitchFamily="49" charset="-122"/>
              </a:rPr>
              <a:t>1.26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，有了</a:t>
            </a:r>
            <a:r>
              <a:rPr lang="zh-CN" altLang="en-US" sz="3300" dirty="0">
                <a:latin typeface="仿宋" pitchFamily="49" charset="-122"/>
                <a:ea typeface="仿宋" pitchFamily="49" charset="-122"/>
              </a:rPr>
              <a:t>分维，海岸线的长度就确定了</a:t>
            </a:r>
            <a:r>
              <a:rPr lang="zh-CN" altLang="en-US" sz="3300" dirty="0" smtClean="0">
                <a:latin typeface="仿宋" pitchFamily="49" charset="-122"/>
                <a:ea typeface="仿宋" pitchFamily="49" charset="-122"/>
              </a:rPr>
              <a:t>。</a:t>
            </a:r>
            <a:r>
              <a:rPr lang="zh-CN" altLang="en-US" sz="33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分维：作为</a:t>
            </a:r>
            <a:r>
              <a:rPr lang="zh-CN" altLang="en-US" sz="33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分形的定量表征和基本参数，是分形理论的又一重要原则。</a:t>
            </a:r>
            <a:endParaRPr lang="en-US" altLang="zh-CN" sz="3300" dirty="0">
              <a:solidFill>
                <a:srgbClr val="FF0000"/>
              </a:solidFill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endParaRPr lang="zh-CN" altLang="en-US" sz="3300" dirty="0"/>
          </a:p>
        </p:txBody>
      </p:sp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2360" y="5733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260648"/>
            <a:ext cx="8784976" cy="6336704"/>
          </a:xfrm>
        </p:spPr>
        <p:txBody>
          <a:bodyPr>
            <a:normAutofit fontScale="85000" lnSpcReduction="10000"/>
          </a:bodyPr>
          <a:lstStyle/>
          <a:p>
            <a:pPr marL="0" lv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E</a:t>
            </a:r>
            <a:r>
              <a:rPr lang="zh-CN" altLang="en-US" dirty="0" smtClean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、意义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：分形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作为一种新的概念和方法，正在许多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领域得到应用。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美国物理学大师</a:t>
            </a:r>
            <a:r>
              <a:rPr lang="zh-CN" altLang="en-US" dirty="0">
                <a:latin typeface="仿宋" pitchFamily="49" charset="-122"/>
                <a:ea typeface="仿宋" pitchFamily="49" charset="-122"/>
                <a:hlinkClick r:id="rId4"/>
              </a:rPr>
              <a:t>约翰</a:t>
            </a:r>
            <a:r>
              <a:rPr lang="en-US" altLang="zh-CN" dirty="0">
                <a:latin typeface="仿宋" pitchFamily="49" charset="-122"/>
                <a:ea typeface="仿宋" pitchFamily="49" charset="-122"/>
                <a:hlinkClick r:id="rId4"/>
              </a:rPr>
              <a:t>·</a:t>
            </a:r>
            <a:r>
              <a:rPr lang="zh-CN" altLang="en-US" dirty="0">
                <a:latin typeface="仿宋" pitchFamily="49" charset="-122"/>
                <a:ea typeface="仿宋" pitchFamily="49" charset="-122"/>
                <a:hlinkClick r:id="rId4"/>
              </a:rPr>
              <a:t>惠勒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说过：今后谁不熟悉分形，谁就不能被称为科学上的文化人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。学者</a:t>
            </a:r>
            <a:r>
              <a:rPr lang="zh-CN" altLang="en-US" dirty="0">
                <a:latin typeface="仿宋" pitchFamily="49" charset="-122"/>
                <a:ea typeface="仿宋" pitchFamily="49" charset="-122"/>
                <a:hlinkClick r:id="rId5"/>
              </a:rPr>
              <a:t>周海中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教授认为：分形几何不仅展示了数学之美，也可以说分形几何是真正描述大自然的几何学，对它的研究也极大地</a:t>
            </a:r>
            <a:r>
              <a:rPr lang="zh-CN" altLang="en-US" u="sng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揭示了世界的本质，还改变了人们理解自然奥秘的方式，拓展了人类的认知疆域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。 分形几何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学的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出现，使人们重新审视这个世界：世界是非线性的，分形无处不在。分形几何学不仅</a:t>
            </a:r>
            <a:r>
              <a:rPr lang="zh-CN" altLang="en-US" u="sng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让人们感悟到科学与艺术的融合，数学与艺术审美的统一，而且还有其深刻的科学方法论意义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84368" y="6021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6491064" cy="64807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二、分形模型与算法</a:t>
            </a:r>
            <a:endParaRPr lang="zh-CN" altLang="en-US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980728"/>
            <a:ext cx="8424936" cy="54006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b="1" dirty="0" smtClean="0">
                <a:latin typeface="仿宋" pitchFamily="49" charset="-122"/>
                <a:ea typeface="仿宋" pitchFamily="49" charset="-122"/>
              </a:rPr>
              <a:t>A</a:t>
            </a:r>
            <a:r>
              <a:rPr lang="zh-CN" altLang="en-US" sz="2800" b="1" dirty="0" smtClean="0">
                <a:latin typeface="仿宋" pitchFamily="49" charset="-122"/>
                <a:ea typeface="仿宋" pitchFamily="49" charset="-122"/>
              </a:rPr>
              <a:t>、</a:t>
            </a:r>
            <a:r>
              <a:rPr lang="zh-CN" altLang="en-US" sz="2800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科赫曲线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（</a:t>
            </a:r>
            <a:r>
              <a:rPr lang="en-US" altLang="zh-CN" sz="2800" dirty="0">
                <a:latin typeface="仿宋" pitchFamily="49" charset="-122"/>
                <a:ea typeface="仿宋" pitchFamily="49" charset="-122"/>
              </a:rPr>
              <a:t>Koch curve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）：是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一种典型的分形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曲线，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1904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年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由科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赫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(</a:t>
            </a:r>
            <a:r>
              <a:rPr lang="en-US" altLang="zh-CN" sz="2800" dirty="0" err="1">
                <a:latin typeface="仿宋" pitchFamily="49" charset="-122"/>
                <a:ea typeface="仿宋" pitchFamily="49" charset="-122"/>
              </a:rPr>
              <a:t>Koch,H.von</a:t>
            </a:r>
            <a:r>
              <a:rPr lang="en-US" altLang="zh-CN" sz="2800" dirty="0" smtClean="0">
                <a:latin typeface="仿宋" pitchFamily="49" charset="-122"/>
                <a:ea typeface="仿宋" pitchFamily="49" charset="-122"/>
              </a:rPr>
              <a:t>)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 构造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出来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的。</a:t>
            </a:r>
            <a:endParaRPr lang="en-US" altLang="zh-CN" sz="2800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定义</a:t>
            </a:r>
            <a:r>
              <a:rPr lang="zh-CN" altLang="en-US" sz="2800" b="1" dirty="0" smtClean="0">
                <a:latin typeface="仿宋" pitchFamily="49" charset="-122"/>
                <a:ea typeface="仿宋" pitchFamily="49" charset="-122"/>
              </a:rPr>
              <a:t>：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一个边长为</a:t>
            </a:r>
            <a:r>
              <a:rPr lang="en-US" altLang="zh-CN" sz="2800" dirty="0"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的等边三角形，取每边中间的三分之一，接上去一个形状完全相似的但边长为其三分之一的三角形，结果是一个六角形。取六角形的每个边做同样的变换，即在中间三分之一接上更小的三角形，以此重复，直至无穷</a:t>
            </a:r>
            <a:r>
              <a:rPr lang="zh-CN" altLang="en-US" sz="2800" dirty="0" smtClean="0">
                <a:latin typeface="仿宋" pitchFamily="49" charset="-122"/>
                <a:ea typeface="仿宋" pitchFamily="49" charset="-122"/>
              </a:rPr>
              <a:t>。其边沿变得越来越</a:t>
            </a:r>
            <a:r>
              <a:rPr lang="zh-CN" altLang="en-US" sz="2800" dirty="0">
                <a:latin typeface="仿宋" pitchFamily="49" charset="-122"/>
                <a:ea typeface="仿宋" pitchFamily="49" charset="-122"/>
              </a:rPr>
              <a:t>细微曲折，形状接近理想化的雪花。</a:t>
            </a:r>
            <a:endParaRPr lang="en-US" altLang="zh-CN" sz="2800" b="1" dirty="0" smtClean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2360" y="5661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3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32656"/>
            <a:ext cx="864096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00B050"/>
                </a:solidFill>
                <a:latin typeface="仿宋" pitchFamily="49" charset="-122"/>
                <a:ea typeface="仿宋" pitchFamily="49" charset="-122"/>
              </a:rPr>
              <a:t>性质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dirty="0">
                <a:latin typeface="仿宋" pitchFamily="49" charset="-122"/>
                <a:ea typeface="仿宋" pitchFamily="49" charset="-122"/>
              </a:rPr>
              <a:t>1.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它是一条连续的回线，永远不会自我相交。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仿宋" pitchFamily="49" charset="-122"/>
                <a:ea typeface="仿宋" pitchFamily="49" charset="-122"/>
              </a:rPr>
              <a:t>2.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它是一个无限构造的有限表达，每次变化面积都会增加，但是总面积是有限的，不会超过初始三角形的外接圆。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仿宋" pitchFamily="49" charset="-122"/>
                <a:ea typeface="仿宋" pitchFamily="49" charset="-122"/>
              </a:rPr>
              <a:t>3.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曲线是无限长的，即在有限空间里的无限长度。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仿宋" pitchFamily="49" charset="-122"/>
                <a:ea typeface="仿宋" pitchFamily="49" charset="-122"/>
              </a:rPr>
              <a:t>4.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它拥有</a:t>
            </a:r>
            <a:r>
              <a:rPr lang="zh-CN" altLang="en-US" dirty="0">
                <a:latin typeface="仿宋" pitchFamily="49" charset="-122"/>
                <a:ea typeface="仿宋" pitchFamily="49" charset="-122"/>
                <a:hlinkClick r:id="rId4"/>
              </a:rPr>
              <a:t>自相似性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，即将它放大之后会看到一个小的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科赫雪花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074" name="Picture 2" descr="曲线由来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81128"/>
            <a:ext cx="6048672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6376" y="57884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6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260648"/>
            <a:ext cx="8435280" cy="64087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%</a:t>
            </a:r>
            <a:r>
              <a:rPr lang="en-US" altLang="zh-CN" dirty="0" err="1" smtClean="0">
                <a:solidFill>
                  <a:srgbClr val="00B050"/>
                </a:solidFill>
              </a:rPr>
              <a:t>Matlab</a:t>
            </a:r>
            <a:r>
              <a:rPr lang="zh-CN" altLang="en-US" dirty="0" smtClean="0">
                <a:solidFill>
                  <a:srgbClr val="00B050"/>
                </a:solidFill>
              </a:rPr>
              <a:t>代码实现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%</a:t>
            </a:r>
            <a:r>
              <a:rPr lang="zh-CN" altLang="en-US" dirty="0" smtClean="0"/>
              <a:t>基本思想：从</a:t>
            </a:r>
            <a:r>
              <a:rPr lang="zh-CN" altLang="en-US" dirty="0"/>
              <a:t>边长为</a:t>
            </a:r>
            <a:r>
              <a:rPr lang="en-US" altLang="zh-CN" dirty="0"/>
              <a:t>1</a:t>
            </a:r>
            <a:r>
              <a:rPr lang="zh-CN" altLang="en-US" dirty="0"/>
              <a:t>的等边三角形开始</a:t>
            </a:r>
            <a:r>
              <a:rPr lang="zh-CN" altLang="en-US" dirty="0" smtClean="0"/>
              <a:t>，用复数表示结点坐标，</a:t>
            </a:r>
            <a:r>
              <a:rPr lang="en-US" altLang="zh-CN" dirty="0" smtClean="0"/>
              <a:t>%</a:t>
            </a:r>
            <a:r>
              <a:rPr lang="zh-CN" altLang="en-US" dirty="0" smtClean="0"/>
              <a:t>从右边第一结点开始，逆时针方向经所有结点一周，</a:t>
            </a:r>
            <a:r>
              <a:rPr lang="zh-CN" altLang="en-US" dirty="0"/>
              <a:t>回到</a:t>
            </a:r>
            <a:r>
              <a:rPr lang="zh-CN" altLang="en-US" dirty="0" smtClean="0"/>
              <a:t>起点，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%</a:t>
            </a:r>
            <a:r>
              <a:rPr lang="zh-CN" altLang="en-US" dirty="0" smtClean="0"/>
              <a:t>并按规则增加结点依次存入</a:t>
            </a:r>
            <a:r>
              <a:rPr lang="en-US" altLang="zh-CN" dirty="0" smtClean="0"/>
              <a:t>y</a:t>
            </a:r>
            <a:r>
              <a:rPr lang="zh-CN" altLang="en-US" dirty="0" smtClean="0"/>
              <a:t>中，最后将</a:t>
            </a:r>
            <a:r>
              <a:rPr lang="en-US" altLang="zh-CN" dirty="0" smtClean="0"/>
              <a:t>y</a:t>
            </a:r>
            <a:r>
              <a:rPr lang="zh-CN" altLang="en-US" dirty="0" smtClean="0"/>
              <a:t>中结点连线画图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function </a:t>
            </a:r>
            <a:r>
              <a:rPr lang="en-US" altLang="zh-CN" dirty="0" err="1"/>
              <a:t>koch</a:t>
            </a:r>
            <a:r>
              <a:rPr lang="en-US" altLang="zh-CN" dirty="0"/>
              <a:t>(slice)</a:t>
            </a:r>
          </a:p>
          <a:p>
            <a:pPr marL="0" indent="0">
              <a:buNone/>
            </a:pPr>
            <a:r>
              <a:rPr lang="en-US" altLang="zh-CN" dirty="0"/>
              <a:t>y=[1 (1+sqrt(3)*i)/2 0 </a:t>
            </a:r>
            <a:r>
              <a:rPr lang="en-US" altLang="zh-CN" dirty="0" smtClean="0"/>
              <a:t>1];%</a:t>
            </a:r>
            <a:r>
              <a:rPr lang="zh-CN" altLang="en-US" dirty="0" smtClean="0"/>
              <a:t>以复数形式存放等边三角形</a:t>
            </a:r>
            <a:r>
              <a:rPr lang="zh-CN" altLang="en-US" dirty="0"/>
              <a:t>结</a:t>
            </a:r>
            <a:r>
              <a:rPr lang="zh-CN" altLang="en-US" dirty="0" smtClean="0"/>
              <a:t>点坐标，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%</a:t>
            </a:r>
            <a:r>
              <a:rPr lang="zh-CN" altLang="en-US" dirty="0" smtClean="0"/>
              <a:t>起点保存两次（即从右边结点起始，逆时针一周回到起点）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for </a:t>
            </a:r>
            <a:r>
              <a:rPr lang="en-US" altLang="zh-CN" dirty="0"/>
              <a:t>k=1:slice;%</a:t>
            </a:r>
            <a:r>
              <a:rPr lang="zh-CN" altLang="en-US" dirty="0"/>
              <a:t>迭代次数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x=</a:t>
            </a:r>
            <a:r>
              <a:rPr lang="en-US" altLang="zh-CN" dirty="0" err="1"/>
              <a:t>y;n</a:t>
            </a:r>
            <a:r>
              <a:rPr lang="en-US" altLang="zh-CN" dirty="0"/>
              <a:t>=length(x)-1;</a:t>
            </a:r>
          </a:p>
          <a:p>
            <a:pPr marL="0" indent="0">
              <a:buNone/>
            </a:pPr>
            <a:r>
              <a:rPr lang="en-US" altLang="zh-CN" dirty="0"/>
              <a:t>    for s=0:n-1%</a:t>
            </a:r>
            <a:r>
              <a:rPr lang="zh-CN" altLang="en-US" dirty="0"/>
              <a:t>第二层迭代，这是对于上一次每条边</a:t>
            </a:r>
            <a:r>
              <a:rPr lang="zh-CN" altLang="en-US" dirty="0" smtClean="0"/>
              <a:t>而言（分别对应</a:t>
            </a:r>
            <a:r>
              <a:rPr lang="en-US" altLang="zh-CN" dirty="0" smtClean="0"/>
              <a:t>%s=0:n-1</a:t>
            </a:r>
            <a:r>
              <a:rPr lang="zh-CN" altLang="en-US" dirty="0" smtClean="0"/>
              <a:t>），每条边新增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个结点，即</a:t>
            </a:r>
            <a:r>
              <a:rPr lang="en-US" altLang="zh-CN" dirty="0" smtClean="0"/>
              <a:t>y(4*s+2),y(4*s+3),y(4*s+4)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en-US" altLang="zh-CN" dirty="0" err="1"/>
              <a:t>dz</a:t>
            </a:r>
            <a:r>
              <a:rPr lang="en-US" altLang="zh-CN" dirty="0"/>
              <a:t>=(x(s+2)-x(s+1))/3;y(4*s+1)=x(s+1);</a:t>
            </a:r>
          </a:p>
          <a:p>
            <a:pPr marL="0" indent="0">
              <a:buNone/>
            </a:pPr>
            <a:r>
              <a:rPr lang="en-US" altLang="zh-CN" dirty="0"/>
              <a:t>        y(4*s+2)=x(s+1)+</a:t>
            </a:r>
            <a:r>
              <a:rPr lang="en-US" altLang="zh-CN" dirty="0" err="1"/>
              <a:t>dz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        y(4*s+3)=y(4*s+2)+</a:t>
            </a:r>
            <a:r>
              <a:rPr lang="en-US" altLang="zh-CN" dirty="0" err="1"/>
              <a:t>dz</a:t>
            </a:r>
            <a:r>
              <a:rPr lang="en-US" altLang="zh-CN" dirty="0"/>
              <a:t>*(1/2-sqrt(3)*i/2);</a:t>
            </a:r>
          </a:p>
          <a:p>
            <a:pPr marL="0" indent="0">
              <a:buNone/>
            </a:pPr>
            <a:r>
              <a:rPr lang="en-US" altLang="zh-CN" dirty="0"/>
              <a:t>        y(4*s+4)=x(s+1)+2*</a:t>
            </a:r>
            <a:r>
              <a:rPr lang="en-US" altLang="zh-CN" dirty="0" err="1"/>
              <a:t>dz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    end</a:t>
            </a:r>
          </a:p>
          <a:p>
            <a:pPr marL="0" indent="0">
              <a:buNone/>
            </a:pPr>
            <a:r>
              <a:rPr lang="en-US" altLang="zh-CN" dirty="0"/>
              <a:t>    y(4*n+1)=x(n+1</a:t>
            </a:r>
            <a:r>
              <a:rPr lang="en-US" altLang="zh-CN" dirty="0" smtClean="0"/>
              <a:t>);%</a:t>
            </a:r>
            <a:r>
              <a:rPr lang="zh-CN" altLang="en-US" dirty="0" smtClean="0"/>
              <a:t>第二层迭代结束回到起始</a:t>
            </a:r>
            <a:r>
              <a:rPr lang="zh-CN" altLang="en-US" dirty="0"/>
              <a:t>点</a:t>
            </a:r>
          </a:p>
          <a:p>
            <a:pPr marL="0" indent="0">
              <a:buNone/>
            </a:pPr>
            <a:r>
              <a:rPr lang="en-US" altLang="zh-CN" dirty="0"/>
              <a:t>end</a:t>
            </a:r>
          </a:p>
          <a:p>
            <a:pPr marL="0" indent="0">
              <a:buNone/>
            </a:pPr>
            <a:r>
              <a:rPr lang="en-US" altLang="zh-CN" dirty="0"/>
              <a:t>plot(y),axis equal</a:t>
            </a:r>
            <a:r>
              <a:rPr lang="en-US" altLang="zh-CN" dirty="0" smtClean="0"/>
              <a:t>;%</a:t>
            </a:r>
            <a:r>
              <a:rPr lang="en-US" altLang="zh-CN" dirty="0" err="1" smtClean="0"/>
              <a:t>koch</a:t>
            </a:r>
            <a:r>
              <a:rPr lang="en-US" altLang="zh-CN" dirty="0" smtClean="0"/>
              <a:t>(6)</a:t>
            </a:r>
            <a:r>
              <a:rPr lang="zh-CN" altLang="en-US" dirty="0" smtClean="0"/>
              <a:t>运行结果如图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718896"/>
            <a:ext cx="3032001" cy="1830709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8537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2448</Words>
  <Application>Microsoft Office PowerPoint</Application>
  <PresentationFormat>全屏显示(4:3)</PresentationFormat>
  <Paragraphs>143</Paragraphs>
  <Slides>24</Slides>
  <Notes>0</Notes>
  <HiddenSlides>0</HiddenSlides>
  <MMClips>20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Office 主题​​</vt:lpstr>
      <vt:lpstr>Equation</vt:lpstr>
      <vt:lpstr>第7讲 分形实验</vt:lpstr>
      <vt:lpstr>一、分形基本概念</vt:lpstr>
      <vt:lpstr>PowerPoint 演示文稿</vt:lpstr>
      <vt:lpstr>PowerPoint 演示文稿</vt:lpstr>
      <vt:lpstr>PowerPoint 演示文稿</vt:lpstr>
      <vt:lpstr>PowerPoint 演示文稿</vt:lpstr>
      <vt:lpstr>二、分形模型与算法</vt:lpstr>
      <vt:lpstr>PowerPoint 演示文稿</vt:lpstr>
      <vt:lpstr>PowerPoint 演示文稿</vt:lpstr>
      <vt:lpstr>B、 Sierpinski地毯</vt:lpstr>
      <vt:lpstr>Matlab实现代码</vt:lpstr>
      <vt:lpstr>PowerPoint 演示文稿</vt:lpstr>
      <vt:lpstr>C、分形树木</vt:lpstr>
      <vt:lpstr>PowerPoint 演示文稿</vt:lpstr>
      <vt:lpstr>Matlab实现代码</vt:lpstr>
      <vt:lpstr> %drawleaf(300,500,100,90)运行结果如图 </vt:lpstr>
      <vt:lpstr>D、 Mandelbrot集</vt:lpstr>
      <vt:lpstr>Matlab实现程序</vt:lpstr>
      <vt:lpstr>运行程序得下图</vt:lpstr>
      <vt:lpstr>E、 Julia集</vt:lpstr>
      <vt:lpstr>Matlab程序实现</vt:lpstr>
      <vt:lpstr>运行 julia(i,512,200,0,0,1)，得下图</vt:lpstr>
      <vt:lpstr>本讲小结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分形实验</dc:title>
  <dc:creator>SCUT</dc:creator>
  <cp:lastModifiedBy>WIN</cp:lastModifiedBy>
  <cp:revision>236</cp:revision>
  <dcterms:created xsi:type="dcterms:W3CDTF">2015-03-10T03:18:30Z</dcterms:created>
  <dcterms:modified xsi:type="dcterms:W3CDTF">2020-04-02T14:52:04Z</dcterms:modified>
</cp:coreProperties>
</file>